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3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5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415925" y="215900"/>
            <a:ext cx="8566785" cy="146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anchor="t"/>
          <a:lstStyle/>
          <a:p>
            <a:pPr marL="91440" marR="0" indent="0" algn="l">
              <a:lnSpc>
                <a:spcPts val="3600"/>
              </a:lnSpc>
              <a:spcAft>
                <a:spcPts val="0"/>
              </a:spcAft>
            </a:pPr>
            <a:r>
              <a:rPr lang="nl-NL" sz="2950" spc="10">
                <a:solidFill>
                  <a:srgbClr val="005171"/>
                </a:solidFill>
                <a:latin typeface="Verdana" panose="02020603050405020304" pitchFamily="2"/>
              </a:rPr>
              <a:t>Presentaties regio Steenbergen 2050 </a:t>
            </a:r>
          </a:p>
          <a:p>
            <a:pPr marL="91440" marR="0" indent="0" algn="l">
              <a:lnSpc>
                <a:spcPts val="2300"/>
              </a:lnSpc>
              <a:spcBef>
                <a:spcPts val="1440"/>
              </a:spcBef>
              <a:spcAft>
                <a:spcPts val="3945"/>
              </a:spcAft>
            </a:pPr>
            <a:r>
              <a:rPr lang="nl-NL" sz="1950" spc="-30">
                <a:solidFill>
                  <a:srgbClr val="005171"/>
                </a:solidFill>
                <a:latin typeface="Verdana" panose="02020603050405020304" pitchFamily="2"/>
              </a:rPr>
              <a:t>21 Juni 2019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8852535" y="6366510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50" spc="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jdelijke aanduiding voor tekst 78"/>
          <p:cNvSpPr>
            <a:spLocks noGrp="1"/>
          </p:cNvSpPr>
          <p:nvPr>
            <p:ph type="body" idx="10"/>
          </p:nvPr>
        </p:nvSpPr>
        <p:spPr>
          <a:xfrm>
            <a:off x="432435" y="215900"/>
            <a:ext cx="8575675" cy="5467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525"/>
              </a:spcAft>
            </a:pPr>
            <a:r>
              <a:rPr lang="nl-NL" sz="2950" spc="15">
                <a:solidFill>
                  <a:srgbClr val="005171"/>
                </a:solidFill>
                <a:latin typeface="Verdana" panose="02020603050405020304" pitchFamily="2"/>
              </a:rPr>
              <a:t>Sterke agrarische sector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jdelijke aanduiding voor tekst 91"/>
          <p:cNvSpPr>
            <a:spLocks noGrp="1"/>
          </p:cNvSpPr>
          <p:nvPr>
            <p:ph type="body" idx="10"/>
          </p:nvPr>
        </p:nvSpPr>
        <p:spPr>
          <a:xfrm>
            <a:off x="178435" y="146050"/>
            <a:ext cx="8827135" cy="6606540"/>
          </a:xfrm>
          <a:prstGeom prst="rect">
            <a:avLst/>
          </a:prstGeom>
          <a:solidFill>
            <a:srgbClr val="FDFD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95" name="Tijdelijke aanduiding voor tekst 94"/>
          <p:cNvSpPr>
            <a:spLocks noGrp="1"/>
          </p:cNvSpPr>
          <p:nvPr>
            <p:ph type="body" idx="10"/>
          </p:nvPr>
        </p:nvSpPr>
        <p:spPr>
          <a:xfrm>
            <a:off x="8756650" y="6400800"/>
            <a:ext cx="24892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50" spc="35">
                <a:solidFill>
                  <a:srgbClr val="015170"/>
                </a:solidFill>
                <a:latin typeface="Verdana" panose="02020603050405020304" pitchFamily="2"/>
              </a:rPr>
              <a:t>11 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jdelijke aanduiding voor tekst 99"/>
          <p:cNvSpPr>
            <a:spLocks noGrp="1"/>
          </p:cNvSpPr>
          <p:nvPr>
            <p:ph type="body" idx="10"/>
          </p:nvPr>
        </p:nvSpPr>
        <p:spPr>
          <a:xfrm>
            <a:off x="8757920" y="6400800"/>
            <a:ext cx="250825" cy="88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900" spc="60">
                <a:solidFill>
                  <a:srgbClr val="005171"/>
                </a:solidFill>
                <a:latin typeface="Verdana" panose="02020603050405020304" pitchFamily="2"/>
              </a:rPr>
              <a:t>12 </a:t>
            </a:r>
          </a:p>
        </p:txBody>
      </p:sp>
      <p:sp>
        <p:nvSpPr>
          <p:cNvPr id="101" name="Tijdelijke aanduiding voor tekst 100"/>
          <p:cNvSpPr>
            <a:spLocks noGrp="1"/>
          </p:cNvSpPr>
          <p:nvPr>
            <p:ph type="body" idx="10"/>
          </p:nvPr>
        </p:nvSpPr>
        <p:spPr>
          <a:xfrm>
            <a:off x="545465" y="332105"/>
            <a:ext cx="1734185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200"/>
              </a:lnSpc>
              <a:spcAft>
                <a:spcPts val="0"/>
              </a:spcAft>
            </a:pPr>
            <a:r>
              <a:rPr lang="nl-NL" sz="2950" spc="-100">
                <a:solidFill>
                  <a:srgbClr val="005171"/>
                </a:solidFill>
                <a:latin typeface="Verdana" panose="02020603050405020304" pitchFamily="2"/>
              </a:rPr>
              <a:t>Recreatie </a:t>
            </a:r>
          </a:p>
        </p:txBody>
      </p:sp>
      <p:sp>
        <p:nvSpPr>
          <p:cNvPr id="102" name="Tijdelijke aanduiding voor tekst 101"/>
          <p:cNvSpPr>
            <a:spLocks noGrp="1"/>
          </p:cNvSpPr>
          <p:nvPr>
            <p:ph type="body" idx="10"/>
          </p:nvPr>
        </p:nvSpPr>
        <p:spPr>
          <a:xfrm>
            <a:off x="536575" y="1591310"/>
            <a:ext cx="3456305" cy="30200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Cultuurhistorie </a:t>
            </a:r>
          </a:p>
          <a:p>
            <a:pPr marL="0" marR="0" indent="228600" algn="just">
              <a:lnSpc>
                <a:spcPts val="2600"/>
              </a:lnSpc>
              <a:spcBef>
                <a:spcPts val="71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E-bikes </a:t>
            </a:r>
          </a:p>
          <a:p>
            <a:pPr marL="685800" marR="0" indent="274320" algn="just">
              <a:lnSpc>
                <a:spcPts val="2400"/>
              </a:lnSpc>
              <a:spcBef>
                <a:spcPts val="93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20">
                <a:solidFill>
                  <a:srgbClr val="005171"/>
                </a:solidFill>
                <a:latin typeface="Verdana" panose="02020603050405020304" pitchFamily="2"/>
              </a:rPr>
              <a:t>Snelfietsnetwerk </a:t>
            </a:r>
          </a:p>
          <a:p>
            <a:pPr marL="685800" marR="0" indent="274320" algn="just">
              <a:lnSpc>
                <a:spcPts val="2400"/>
              </a:lnSpc>
              <a:spcBef>
                <a:spcPts val="115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15">
                <a:solidFill>
                  <a:srgbClr val="005171"/>
                </a:solidFill>
                <a:latin typeface="Verdana" panose="02020603050405020304" pitchFamily="2"/>
              </a:rPr>
              <a:t>Recreatietochtjes </a:t>
            </a:r>
          </a:p>
          <a:p>
            <a:pPr marL="0" marR="0" indent="228600" algn="just">
              <a:lnSpc>
                <a:spcPts val="2600"/>
              </a:lnSpc>
              <a:spcBef>
                <a:spcPts val="130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Dintelse Gorzen </a:t>
            </a:r>
          </a:p>
          <a:p>
            <a:pPr marL="685800" marR="0" indent="274320" algn="just">
              <a:lnSpc>
                <a:spcPts val="2400"/>
              </a:lnSpc>
              <a:spcBef>
                <a:spcPts val="960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-20">
                <a:solidFill>
                  <a:srgbClr val="005171"/>
                </a:solidFill>
                <a:latin typeface="Verdana" panose="02020603050405020304" pitchFamily="2"/>
              </a:rPr>
              <a:t>Duurzaam toerisme </a:t>
            </a:r>
          </a:p>
          <a:p>
            <a:pPr marL="0" marR="0" indent="228600" algn="just">
              <a:lnSpc>
                <a:spcPts val="3100"/>
              </a:lnSpc>
              <a:spcBef>
                <a:spcPts val="76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Strand ‘de </a:t>
            </a: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Dassenplas</a:t>
            </a: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’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jdelijke aanduiding voor tekst 104"/>
          <p:cNvSpPr>
            <a:spLocks noGrp="1"/>
          </p:cNvSpPr>
          <p:nvPr>
            <p:ph type="body" idx="10"/>
          </p:nvPr>
        </p:nvSpPr>
        <p:spPr>
          <a:xfrm>
            <a:off x="109855" y="219710"/>
            <a:ext cx="8900160" cy="6455410"/>
          </a:xfrm>
          <a:prstGeom prst="rect">
            <a:avLst/>
          </a:prstGeom>
          <a:solidFill>
            <a:srgbClr val="FDFEF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08" name="Tijdelijke aanduiding voor tekst 107"/>
          <p:cNvSpPr>
            <a:spLocks noGrp="1"/>
          </p:cNvSpPr>
          <p:nvPr>
            <p:ph type="body" idx="10"/>
          </p:nvPr>
        </p:nvSpPr>
        <p:spPr>
          <a:xfrm>
            <a:off x="8756650" y="6400800"/>
            <a:ext cx="253365" cy="958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70">
                <a:solidFill>
                  <a:srgbClr val="015272"/>
                </a:solidFill>
                <a:latin typeface="Verdana" panose="02020603050405020304" pitchFamily="2"/>
              </a:rPr>
              <a:t>13 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tekst 110"/>
          <p:cNvSpPr>
            <a:spLocks noGrp="1"/>
          </p:cNvSpPr>
          <p:nvPr>
            <p:ph type="body" idx="10"/>
          </p:nvPr>
        </p:nvSpPr>
        <p:spPr>
          <a:xfrm>
            <a:off x="178435" y="146050"/>
            <a:ext cx="8831580" cy="6606540"/>
          </a:xfrm>
          <a:prstGeom prst="rect">
            <a:avLst/>
          </a:prstGeom>
          <a:solidFill>
            <a:srgbClr val="FDFD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14" name="Tijdelijke aanduiding voor tekst 113"/>
          <p:cNvSpPr>
            <a:spLocks noGrp="1"/>
          </p:cNvSpPr>
          <p:nvPr>
            <p:ph type="body" idx="10"/>
          </p:nvPr>
        </p:nvSpPr>
        <p:spPr>
          <a:xfrm>
            <a:off x="8756650" y="6400800"/>
            <a:ext cx="25336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70">
                <a:solidFill>
                  <a:srgbClr val="015170"/>
                </a:solidFill>
                <a:latin typeface="Verdana" panose="02020603050405020304" pitchFamily="2"/>
              </a:rPr>
              <a:t>14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jdelijke aanduiding voor tekst 116"/>
          <p:cNvSpPr>
            <a:spLocks noGrp="1"/>
          </p:cNvSpPr>
          <p:nvPr>
            <p:ph type="body" idx="10"/>
          </p:nvPr>
        </p:nvSpPr>
        <p:spPr>
          <a:xfrm>
            <a:off x="417830" y="215900"/>
            <a:ext cx="8590915" cy="6832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1605"/>
              </a:spcAft>
            </a:pPr>
            <a:r>
              <a:rPr lang="nl-NL" sz="2950" spc="10">
                <a:solidFill>
                  <a:srgbClr val="005171"/>
                </a:solidFill>
                <a:latin typeface="Verdana" panose="02020603050405020304" pitchFamily="2"/>
              </a:rPr>
              <a:t>Kernen met een eigen karakter </a:t>
            </a:r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idx="10"/>
          </p:nvPr>
        </p:nvSpPr>
        <p:spPr>
          <a:xfrm>
            <a:off x="5371465" y="2326640"/>
            <a:ext cx="35433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700"/>
              </a:lnSpc>
              <a:spcAft>
                <a:spcPts val="0"/>
              </a:spcAft>
            </a:pPr>
            <a:r>
              <a:rPr lang="nl-NL" sz="1400" i="1" spc="155">
                <a:solidFill>
                  <a:srgbClr val="005171"/>
                </a:solidFill>
                <a:latin typeface="Verdana" panose="02020603050405020304" pitchFamily="2"/>
              </a:rPr>
              <a:t>25 </a:t>
            </a:r>
          </a:p>
        </p:txBody>
      </p:sp>
      <p:sp>
        <p:nvSpPr>
          <p:cNvPr id="121" name="Tijdelijke aanduiding voor tekst 120"/>
          <p:cNvSpPr>
            <a:spLocks noGrp="1"/>
          </p:cNvSpPr>
          <p:nvPr>
            <p:ph type="body" idx="10"/>
          </p:nvPr>
        </p:nvSpPr>
        <p:spPr>
          <a:xfrm>
            <a:off x="6527165" y="3033395"/>
            <a:ext cx="366395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70">
                <a:solidFill>
                  <a:srgbClr val="005171"/>
                </a:solidFill>
                <a:latin typeface="Verdana" panose="02020603050405020304" pitchFamily="2"/>
              </a:rPr>
              <a:t>80 </a:t>
            </a:r>
          </a:p>
        </p:txBody>
      </p:sp>
      <p:sp>
        <p:nvSpPr>
          <p:cNvPr id="122" name="Tijdelijke aanduiding voor tekst 121"/>
          <p:cNvSpPr>
            <a:spLocks noGrp="1"/>
          </p:cNvSpPr>
          <p:nvPr>
            <p:ph type="body" idx="10"/>
          </p:nvPr>
        </p:nvSpPr>
        <p:spPr>
          <a:xfrm>
            <a:off x="7316470" y="1551940"/>
            <a:ext cx="366395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80">
                <a:solidFill>
                  <a:srgbClr val="005171"/>
                </a:solidFill>
                <a:latin typeface="Verdana" panose="02020603050405020304" pitchFamily="2"/>
              </a:rPr>
              <a:t>40 </a:t>
            </a:r>
          </a:p>
        </p:txBody>
      </p:sp>
      <p:sp>
        <p:nvSpPr>
          <p:cNvPr id="123" name="Tijdelijke aanduiding voor tekst 122"/>
          <p:cNvSpPr>
            <a:spLocks noGrp="1"/>
          </p:cNvSpPr>
          <p:nvPr>
            <p:ph type="body" idx="10"/>
          </p:nvPr>
        </p:nvSpPr>
        <p:spPr>
          <a:xfrm>
            <a:off x="7929245" y="2890520"/>
            <a:ext cx="35687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55">
                <a:solidFill>
                  <a:srgbClr val="005171"/>
                </a:solidFill>
                <a:latin typeface="Verdana" panose="02020603050405020304" pitchFamily="2"/>
              </a:rPr>
              <a:t>35 </a:t>
            </a:r>
          </a:p>
        </p:txBody>
      </p:sp>
      <p:sp>
        <p:nvSpPr>
          <p:cNvPr id="124" name="Tijdelijke aanduiding voor tekst 123"/>
          <p:cNvSpPr>
            <a:spLocks noGrp="1"/>
          </p:cNvSpPr>
          <p:nvPr>
            <p:ph type="body" idx="10"/>
          </p:nvPr>
        </p:nvSpPr>
        <p:spPr>
          <a:xfrm>
            <a:off x="417830" y="899160"/>
            <a:ext cx="3886200" cy="2944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84885" rIns="0" bIns="0" anchor="t"/>
          <a:lstStyle/>
          <a:p>
            <a:pPr marL="91440" marR="0" indent="0" algn="just">
              <a:lnSpc>
                <a:spcPts val="2600"/>
              </a:lnSpc>
              <a:spcAft>
                <a:spcPts val="0"/>
              </a:spcAft>
            </a:pPr>
            <a:r>
              <a:rPr lang="nl-NL" sz="2950" spc="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2150" spc="0">
                <a:solidFill>
                  <a:srgbClr val="005171"/>
                </a:solidFill>
                <a:latin typeface="Verdana" panose="02020603050405020304" pitchFamily="2"/>
              </a:rPr>
              <a:t>OV </a:t>
            </a:r>
          </a:p>
          <a:p>
            <a:pPr marL="822960" marR="0" indent="274320" algn="just">
              <a:lnSpc>
                <a:spcPts val="2400"/>
              </a:lnSpc>
              <a:spcBef>
                <a:spcPts val="79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10">
                <a:solidFill>
                  <a:srgbClr val="005171"/>
                </a:solidFill>
                <a:latin typeface="Verdana" panose="02020603050405020304" pitchFamily="2"/>
              </a:rPr>
              <a:t>Autonome busjes </a:t>
            </a:r>
          </a:p>
          <a:p>
            <a:pPr marL="822960" marR="0" indent="274320" algn="just">
              <a:lnSpc>
                <a:spcPts val="2400"/>
              </a:lnSpc>
              <a:spcBef>
                <a:spcPts val="115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0">
                <a:solidFill>
                  <a:srgbClr val="005171"/>
                </a:solidFill>
                <a:latin typeface="Verdana" panose="02020603050405020304" pitchFamily="2"/>
              </a:rPr>
              <a:t>Snelbuslijnen </a:t>
            </a:r>
          </a:p>
          <a:p>
            <a:pPr marL="91440" marR="0" indent="0" algn="just">
              <a:lnSpc>
                <a:spcPts val="2600"/>
              </a:lnSpc>
              <a:spcBef>
                <a:spcPts val="1415"/>
              </a:spcBef>
              <a:spcAft>
                <a:spcPts val="2070"/>
              </a:spcAft>
            </a:pPr>
            <a:r>
              <a:rPr lang="nl-NL" sz="2950" spc="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2150" spc="0">
                <a:solidFill>
                  <a:srgbClr val="005171"/>
                </a:solidFill>
                <a:latin typeface="Verdana" panose="02020603050405020304" pitchFamily="2"/>
              </a:rPr>
              <a:t>Innovatieve woonvormen </a:t>
            </a:r>
          </a:p>
        </p:txBody>
      </p:sp>
      <p:sp>
        <p:nvSpPr>
          <p:cNvPr id="127" name="Tijdelijke aanduiding voor tekst 126"/>
          <p:cNvSpPr>
            <a:spLocks noGrp="1"/>
          </p:cNvSpPr>
          <p:nvPr>
            <p:ph type="body" idx="10"/>
          </p:nvPr>
        </p:nvSpPr>
        <p:spPr>
          <a:xfrm>
            <a:off x="417830" y="5934710"/>
            <a:ext cx="388620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41148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i="1" spc="0">
                <a:solidFill>
                  <a:srgbClr val="005171"/>
                </a:solidFill>
                <a:latin typeface="Verdana" panose="02020603050405020304" pitchFamily="2"/>
              </a:rPr>
              <a:t>Dintelse Gorzen met Tiny Woonboten </a:t>
            </a:r>
          </a:p>
        </p:txBody>
      </p:sp>
      <p:sp>
        <p:nvSpPr>
          <p:cNvPr id="130" name="Tijdelijke aanduiding voor tekst 129"/>
          <p:cNvSpPr>
            <a:spLocks noGrp="1"/>
          </p:cNvSpPr>
          <p:nvPr>
            <p:ph type="body" idx="10"/>
          </p:nvPr>
        </p:nvSpPr>
        <p:spPr>
          <a:xfrm>
            <a:off x="8757920" y="6370955"/>
            <a:ext cx="250825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60">
                <a:solidFill>
                  <a:srgbClr val="005171"/>
                </a:solidFill>
                <a:latin typeface="Verdana" panose="02020603050405020304" pitchFamily="2"/>
              </a:rPr>
              <a:t>15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jdelijke aanduiding voor tekst 136"/>
          <p:cNvSpPr>
            <a:spLocks noGrp="1"/>
          </p:cNvSpPr>
          <p:nvPr>
            <p:ph type="body" idx="10"/>
          </p:nvPr>
        </p:nvSpPr>
        <p:spPr>
          <a:xfrm>
            <a:off x="544195" y="320040"/>
            <a:ext cx="2148840" cy="3060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0000"/>
          </a:bodyPr>
          <a:lstStyle/>
          <a:p>
            <a:pPr marL="0" marR="0" indent="0" algn="l">
              <a:lnSpc>
                <a:spcPts val="2400"/>
              </a:lnSpc>
              <a:spcAft>
                <a:spcPts val="0"/>
              </a:spcAft>
            </a:pPr>
            <a:r>
              <a:rPr lang="nl-NL" sz="2950" b="1" spc="50">
                <a:solidFill>
                  <a:srgbClr val="005171"/>
                </a:solidFill>
                <a:latin typeface="Verdana" panose="02020603050405020304" pitchFamily="2"/>
              </a:rPr>
              <a:t>Nieuwbouw </a:t>
            </a:r>
          </a:p>
        </p:txBody>
      </p:sp>
      <p:sp>
        <p:nvSpPr>
          <p:cNvPr id="138" name="Tijdelijke aanduiding voor tekst 137"/>
          <p:cNvSpPr>
            <a:spLocks noGrp="1"/>
          </p:cNvSpPr>
          <p:nvPr>
            <p:ph type="body" idx="10"/>
          </p:nvPr>
        </p:nvSpPr>
        <p:spPr>
          <a:xfrm>
            <a:off x="8756650" y="6400800"/>
            <a:ext cx="253365" cy="958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50" b="1" spc="55">
                <a:solidFill>
                  <a:srgbClr val="005171"/>
                </a:solidFill>
                <a:latin typeface="Verdana" panose="02020603050405020304" pitchFamily="2"/>
              </a:rPr>
              <a:t>16 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jdelijke aanduiding voor tekst 140"/>
          <p:cNvSpPr>
            <a:spLocks noGrp="1"/>
          </p:cNvSpPr>
          <p:nvPr>
            <p:ph type="body" idx="10"/>
          </p:nvPr>
        </p:nvSpPr>
        <p:spPr>
          <a:xfrm>
            <a:off x="420370" y="5702935"/>
            <a:ext cx="506095" cy="225425"/>
          </a:xfrm>
          <a:prstGeom prst="rect">
            <a:avLst/>
          </a:prstGeom>
          <a:solidFill>
            <a:srgbClr val="FEFE0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42" name="Tijdelijke aanduiding voor tekst 141"/>
          <p:cNvSpPr>
            <a:spLocks noGrp="1"/>
          </p:cNvSpPr>
          <p:nvPr>
            <p:ph type="body" idx="10"/>
          </p:nvPr>
        </p:nvSpPr>
        <p:spPr>
          <a:xfrm>
            <a:off x="420370" y="5443855"/>
            <a:ext cx="506095" cy="225425"/>
          </a:xfrm>
          <a:prstGeom prst="rect">
            <a:avLst/>
          </a:prstGeom>
          <a:solidFill>
            <a:srgbClr val="FC0101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43" name="Tijdelijke aanduiding voor tekst 142"/>
          <p:cNvSpPr>
            <a:spLocks noGrp="1"/>
          </p:cNvSpPr>
          <p:nvPr>
            <p:ph type="body" idx="10"/>
          </p:nvPr>
        </p:nvSpPr>
        <p:spPr>
          <a:xfrm>
            <a:off x="420370" y="4944110"/>
            <a:ext cx="506095" cy="225425"/>
          </a:xfrm>
          <a:prstGeom prst="rect">
            <a:avLst/>
          </a:prstGeom>
          <a:solidFill>
            <a:srgbClr val="006FC0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44" name="Tijdelijke aanduiding voor tekst 143"/>
          <p:cNvSpPr>
            <a:spLocks noGrp="1"/>
          </p:cNvSpPr>
          <p:nvPr>
            <p:ph type="body" idx="10"/>
          </p:nvPr>
        </p:nvSpPr>
        <p:spPr>
          <a:xfrm>
            <a:off x="420370" y="5187950"/>
            <a:ext cx="506095" cy="225425"/>
          </a:xfrm>
          <a:prstGeom prst="rect">
            <a:avLst/>
          </a:prstGeom>
          <a:solidFill>
            <a:srgbClr val="7BD97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45" name="Tijdelijke aanduiding voor tekst 144"/>
          <p:cNvSpPr>
            <a:spLocks noGrp="1"/>
          </p:cNvSpPr>
          <p:nvPr>
            <p:ph type="body" idx="10"/>
          </p:nvPr>
        </p:nvSpPr>
        <p:spPr>
          <a:xfrm>
            <a:off x="418465" y="215900"/>
            <a:ext cx="8590915" cy="11220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5060"/>
              </a:spcAft>
            </a:pPr>
            <a:r>
              <a:rPr lang="nl-NL" sz="2950" spc="-55">
                <a:solidFill>
                  <a:srgbClr val="005171"/>
                </a:solidFill>
                <a:latin typeface="Verdana" panose="02020603050405020304" pitchFamily="2"/>
              </a:rPr>
              <a:t>Fasering </a:t>
            </a:r>
          </a:p>
        </p:txBody>
      </p:sp>
      <p:sp>
        <p:nvSpPr>
          <p:cNvPr id="146" name="Tijdelijke aanduiding voor tekst 145"/>
          <p:cNvSpPr>
            <a:spLocks noGrp="1"/>
          </p:cNvSpPr>
          <p:nvPr>
            <p:ph type="body" idx="10"/>
          </p:nvPr>
        </p:nvSpPr>
        <p:spPr>
          <a:xfrm>
            <a:off x="542290" y="1337945"/>
            <a:ext cx="5486400" cy="8020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005" rIns="0" bIns="0" anchor="t"/>
          <a:lstStyle/>
          <a:p>
            <a:pPr marL="0" marR="0" indent="0" algn="l">
              <a:lnSpc>
                <a:spcPts val="2600"/>
              </a:lnSpc>
              <a:spcAft>
                <a:spcPts val="0"/>
              </a:spcAft>
            </a:pPr>
            <a:r>
              <a:rPr lang="nl-NL" sz="2950" spc="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2150" spc="0">
                <a:solidFill>
                  <a:srgbClr val="005171"/>
                </a:solidFill>
                <a:latin typeface="Verdana" panose="02020603050405020304" pitchFamily="2"/>
              </a:rPr>
              <a:t>Voor 2030 </a:t>
            </a:r>
          </a:p>
          <a:p>
            <a:pPr marL="685800" marR="0" indent="274320" algn="l">
              <a:lnSpc>
                <a:spcPts val="2600"/>
              </a:lnSpc>
              <a:spcBef>
                <a:spcPts val="765"/>
              </a:spcBef>
              <a:spcAft>
                <a:spcPts val="0"/>
              </a:spcAft>
              <a:buFont typeface="Verdana"/>
              <a:buChar char="l"/>
            </a:pPr>
            <a:r>
              <a:rPr lang="nl-NL" sz="2150" spc="5">
                <a:solidFill>
                  <a:srgbClr val="005171"/>
                </a:solidFill>
                <a:latin typeface="Verdana" panose="02020603050405020304" pitchFamily="2"/>
              </a:rPr>
              <a:t>Recreatiestrand </a:t>
            </a:r>
            <a:r>
              <a:rPr lang="nl-NL" sz="2200" spc="5">
                <a:solidFill>
                  <a:srgbClr val="005171"/>
                </a:solidFill>
                <a:latin typeface="Verdana" panose="02020603050405020304" pitchFamily="2"/>
              </a:rPr>
              <a:t>‘de </a:t>
            </a:r>
            <a:r>
              <a:rPr lang="nl-NL" sz="2150" spc="5">
                <a:solidFill>
                  <a:srgbClr val="005171"/>
                </a:solidFill>
                <a:latin typeface="Verdana" panose="02020603050405020304" pitchFamily="2"/>
              </a:rPr>
              <a:t>Dassenplas</a:t>
            </a:r>
            <a:r>
              <a:rPr lang="nl-NL" sz="2200" spc="5">
                <a:solidFill>
                  <a:srgbClr val="005171"/>
                </a:solidFill>
                <a:latin typeface="Verdana" panose="02020603050405020304" pitchFamily="2"/>
              </a:rPr>
              <a:t>’ </a:t>
            </a:r>
          </a:p>
        </p:txBody>
      </p:sp>
      <p:sp>
        <p:nvSpPr>
          <p:cNvPr id="147" name="Tijdelijke aanduiding voor tekst 146"/>
          <p:cNvSpPr>
            <a:spLocks noGrp="1"/>
          </p:cNvSpPr>
          <p:nvPr>
            <p:ph type="body" idx="10"/>
          </p:nvPr>
        </p:nvSpPr>
        <p:spPr>
          <a:xfrm>
            <a:off x="542290" y="2139950"/>
            <a:ext cx="4020820" cy="13855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18110" rIns="0" bIns="0" anchor="t"/>
          <a:lstStyle/>
          <a:p>
            <a:pPr marL="685800" marR="0" indent="274320" algn="l">
              <a:lnSpc>
                <a:spcPts val="2600"/>
              </a:lnSpc>
              <a:spcAft>
                <a:spcPts val="0"/>
              </a:spcAft>
              <a:buFont typeface="Verdana"/>
              <a:buChar char="l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Onderzoekscentra </a:t>
            </a:r>
          </a:p>
          <a:p>
            <a:pPr marL="685800" marR="0" indent="274320" algn="l">
              <a:lnSpc>
                <a:spcPts val="2600"/>
              </a:lnSpc>
              <a:spcBef>
                <a:spcPts val="915"/>
              </a:spcBef>
              <a:spcAft>
                <a:spcPts val="0"/>
              </a:spcAft>
              <a:buFont typeface="Verdana"/>
              <a:buChar char="l"/>
            </a:pP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Landbouw hogeschool </a:t>
            </a:r>
          </a:p>
          <a:p>
            <a:pPr marL="685800" marR="0" indent="274320" algn="l">
              <a:lnSpc>
                <a:spcPts val="2600"/>
              </a:lnSpc>
              <a:spcBef>
                <a:spcPts val="935"/>
              </a:spcBef>
              <a:spcAft>
                <a:spcPts val="0"/>
              </a:spcAft>
              <a:buFont typeface="Verdana"/>
              <a:buChar char="l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Onderzoekspercelen </a:t>
            </a:r>
          </a:p>
        </p:txBody>
      </p:sp>
      <p:sp>
        <p:nvSpPr>
          <p:cNvPr id="148" name="Tijdelijke aanduiding voor tekst 147"/>
          <p:cNvSpPr>
            <a:spLocks noGrp="1"/>
          </p:cNvSpPr>
          <p:nvPr>
            <p:ph type="body" idx="10"/>
          </p:nvPr>
        </p:nvSpPr>
        <p:spPr>
          <a:xfrm>
            <a:off x="1078865" y="3525520"/>
            <a:ext cx="3438525" cy="1887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461135" rIns="0" bIns="0" anchor="t"/>
          <a:lstStyle/>
          <a:p>
            <a:pPr marL="0" marR="0" indent="0" algn="l">
              <a:lnSpc>
                <a:spcPts val="1700"/>
              </a:lnSpc>
              <a:spcAft>
                <a:spcPts val="0"/>
              </a:spcAft>
            </a:pPr>
            <a:r>
              <a:rPr lang="nl-NL" sz="1400" spc="-20">
                <a:solidFill>
                  <a:srgbClr val="005171"/>
                </a:solidFill>
                <a:latin typeface="Verdana" panose="02020603050405020304" pitchFamily="2"/>
              </a:rPr>
              <a:t>Industrialisatie </a:t>
            </a:r>
          </a:p>
          <a:p>
            <a:pPr marL="0" marR="0" indent="0" algn="l">
              <a:lnSpc>
                <a:spcPts val="1800"/>
              </a:lnSpc>
              <a:spcBef>
                <a:spcPts val="145"/>
              </a:spcBef>
              <a:spcAft>
                <a:spcPts val="0"/>
              </a:spcAf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Natuur ontwikkeling </a:t>
            </a:r>
            <a:br/>
            <a:endParaRPr/>
          </a:p>
        </p:txBody>
      </p:sp>
      <p:sp>
        <p:nvSpPr>
          <p:cNvPr id="149" name="Tijdelijke aanduiding voor tekst 148"/>
          <p:cNvSpPr>
            <a:spLocks noGrp="1"/>
          </p:cNvSpPr>
          <p:nvPr>
            <p:ph type="body" idx="10"/>
          </p:nvPr>
        </p:nvSpPr>
        <p:spPr>
          <a:xfrm>
            <a:off x="1033145" y="5413375"/>
            <a:ext cx="3484245" cy="859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3120"/>
              </a:spcAf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Recreatie ontwikkeling </a:t>
            </a:r>
            <a:br/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Woning ontwikkeling 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jdelijke aanduiding voor tekst 159"/>
          <p:cNvSpPr>
            <a:spLocks noGrp="1"/>
          </p:cNvSpPr>
          <p:nvPr>
            <p:ph type="body" idx="10"/>
          </p:nvPr>
        </p:nvSpPr>
        <p:spPr>
          <a:xfrm>
            <a:off x="418465" y="215900"/>
            <a:ext cx="8590915" cy="16433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9170"/>
              </a:spcAft>
            </a:pPr>
            <a:r>
              <a:rPr lang="nl-NL" sz="2950" spc="-25">
                <a:solidFill>
                  <a:srgbClr val="005171"/>
                </a:solidFill>
                <a:latin typeface="Verdana" panose="02020603050405020304" pitchFamily="2"/>
              </a:rPr>
              <a:t>Slot </a:t>
            </a:r>
          </a:p>
        </p:txBody>
      </p:sp>
      <p:sp>
        <p:nvSpPr>
          <p:cNvPr id="161" name="Tijdelijke aanduiding voor tekst 160"/>
          <p:cNvSpPr>
            <a:spLocks noGrp="1"/>
          </p:cNvSpPr>
          <p:nvPr>
            <p:ph type="body" idx="10"/>
          </p:nvPr>
        </p:nvSpPr>
        <p:spPr>
          <a:xfrm>
            <a:off x="1957070" y="1859280"/>
            <a:ext cx="5486400" cy="44132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525" rIns="0" bIns="0" anchor="t">
            <a:normAutofit fontScale="95000"/>
          </a:bodyPr>
          <a:lstStyle/>
          <a:p>
            <a:pPr marL="0" marR="0" indent="0" algn="ctr">
              <a:lnSpc>
                <a:spcPts val="2600"/>
              </a:lnSpc>
              <a:spcAft>
                <a:spcPts val="0"/>
              </a:spcAft>
            </a:pPr>
            <a:r>
              <a:rPr lang="nl-NL" sz="2200" i="1" spc="25">
                <a:solidFill>
                  <a:srgbClr val="005171"/>
                </a:solidFill>
                <a:latin typeface="Verdana" panose="02020603050405020304" pitchFamily="2"/>
              </a:rPr>
              <a:t>“</a:t>
            </a:r>
            <a:r>
              <a:rPr lang="nl-NL" sz="2150" i="1" spc="25">
                <a:solidFill>
                  <a:srgbClr val="005171"/>
                </a:solidFill>
                <a:latin typeface="Verdana" panose="02020603050405020304" pitchFamily="2"/>
              </a:rPr>
              <a:t>Het geheel zijn de kleine kernen</a:t>
            </a:r>
            <a:r>
              <a:rPr lang="nl-NL" sz="2200" i="1" spc="25">
                <a:solidFill>
                  <a:srgbClr val="005171"/>
                </a:solidFill>
                <a:latin typeface="Verdana" panose="02020603050405020304" pitchFamily="2"/>
              </a:rPr>
              <a:t>” </a:t>
            </a:r>
          </a:p>
          <a:p>
            <a:pPr marL="0" marR="0" indent="0" algn="ctr">
              <a:lnSpc>
                <a:spcPts val="2600"/>
              </a:lnSpc>
              <a:spcBef>
                <a:spcPts val="4820"/>
              </a:spcBef>
              <a:spcAft>
                <a:spcPts val="0"/>
              </a:spcAft>
            </a:pPr>
            <a:r>
              <a:rPr lang="nl-NL" sz="2200" i="1" spc="15">
                <a:solidFill>
                  <a:srgbClr val="005171"/>
                </a:solidFill>
                <a:latin typeface="Verdana" panose="02020603050405020304" pitchFamily="2"/>
              </a:rPr>
              <a:t>“</a:t>
            </a:r>
            <a:r>
              <a:rPr lang="nl-NL" sz="2150" i="1" spc="15">
                <a:solidFill>
                  <a:srgbClr val="005171"/>
                </a:solidFill>
                <a:latin typeface="Verdana" panose="02020603050405020304" pitchFamily="2"/>
              </a:rPr>
              <a:t>Samen maken wij Steenbergen </a:t>
            </a:r>
          </a:p>
          <a:p>
            <a:pPr marL="0" marR="0" indent="0" algn="ctr">
              <a:lnSpc>
                <a:spcPts val="2600"/>
              </a:lnSpc>
              <a:spcBef>
                <a:spcPts val="1100"/>
              </a:spcBef>
              <a:spcAft>
                <a:spcPts val="20900"/>
              </a:spcAft>
            </a:pPr>
            <a:r>
              <a:rPr lang="nl-NL" sz="2150" i="1" spc="30">
                <a:solidFill>
                  <a:srgbClr val="005171"/>
                </a:solidFill>
                <a:latin typeface="Verdana" panose="02020603050405020304" pitchFamily="2"/>
              </a:rPr>
              <a:t>hét Centrum van de toekomst</a:t>
            </a:r>
            <a:r>
              <a:rPr lang="nl-NL" sz="2200" i="1" spc="30">
                <a:solidFill>
                  <a:srgbClr val="005171"/>
                </a:solidFill>
                <a:latin typeface="Verdana" panose="02020603050405020304" pitchFamily="2"/>
              </a:rPr>
              <a:t>” 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jdelijke aanduiding voor tekst 169"/>
          <p:cNvSpPr>
            <a:spLocks noGrp="1"/>
          </p:cNvSpPr>
          <p:nvPr>
            <p:ph type="body" idx="10"/>
          </p:nvPr>
        </p:nvSpPr>
        <p:spPr>
          <a:xfrm>
            <a:off x="414655" y="5988050"/>
            <a:ext cx="2057400" cy="717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3230" rIns="0" bIns="0" anchor="t"/>
          <a:lstStyle/>
          <a:p>
            <a:pPr marL="0" marR="0" indent="0" algn="l">
              <a:lnSpc>
                <a:spcPts val="900"/>
              </a:lnSpc>
              <a:spcAft>
                <a:spcPts val="285"/>
              </a:spcAft>
            </a:pPr>
            <a:r>
              <a:rPr lang="nl-NL" sz="1050" b="1" spc="245">
                <a:solidFill>
                  <a:srgbClr val="2FAE2E"/>
                </a:solidFill>
                <a:latin typeface="Verdana" panose="02020603050405020304" pitchFamily="2"/>
              </a:rPr>
              <a:t>A</a:t>
            </a:r>
            <a:r>
              <a:rPr lang="nl-NL" sz="1050" b="1" spc="245">
                <a:solidFill>
                  <a:srgbClr val="003F62"/>
                </a:solidFill>
                <a:latin typeface="Verdana" panose="02020603050405020304" pitchFamily="2"/>
              </a:rPr>
              <a:t>WAGENINGEN </a:t>
            </a:r>
            <a:r>
              <a:rPr lang="nl-NL" sz="700" spc="245">
                <a:solidFill>
                  <a:srgbClr val="18A617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sp>
        <p:nvSpPr>
          <p:cNvPr id="171" name="Tijdelijke aanduiding voor tekst 170"/>
          <p:cNvSpPr>
            <a:spLocks noGrp="1"/>
          </p:cNvSpPr>
          <p:nvPr>
            <p:ph type="body" idx="10"/>
          </p:nvPr>
        </p:nvSpPr>
        <p:spPr>
          <a:xfrm>
            <a:off x="8754745" y="6380480"/>
            <a:ext cx="257175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850" b="1" spc="65">
                <a:solidFill>
                  <a:srgbClr val="003F62"/>
                </a:solidFill>
                <a:latin typeface="Verdana" panose="02020603050405020304" pitchFamily="2"/>
              </a:rPr>
              <a:t>19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idx="10"/>
          </p:nvPr>
        </p:nvSpPr>
        <p:spPr>
          <a:xfrm>
            <a:off x="615315" y="1932940"/>
            <a:ext cx="4189730" cy="424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>
            <a:normAutofit fontScale="85000"/>
          </a:bodyPr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nl-NL" sz="2700" b="1" spc="60">
                <a:solidFill>
                  <a:srgbClr val="005171"/>
                </a:solidFill>
                <a:latin typeface="Verdana" panose="02020603050405020304" pitchFamily="2"/>
              </a:rPr>
              <a:t>Regionaal en Landbouw 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idx="10"/>
          </p:nvPr>
        </p:nvSpPr>
        <p:spPr>
          <a:xfrm>
            <a:off x="545465" y="234950"/>
            <a:ext cx="5363210" cy="459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795" rIns="0" bIns="0" anchor="t">
            <a:normAutofit fontScale="85000"/>
          </a:bodyPr>
          <a:lstStyle/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50">
                <a:solidFill>
                  <a:srgbClr val="005171"/>
                </a:solidFill>
                <a:latin typeface="Verdana" panose="02020603050405020304" pitchFamily="2"/>
              </a:rPr>
              <a:t>Kenniscentrum Steenbergen 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jdelijke aanduiding voor tekst 175"/>
          <p:cNvSpPr>
            <a:spLocks noGrp="1"/>
          </p:cNvSpPr>
          <p:nvPr>
            <p:ph type="body" idx="10"/>
          </p:nvPr>
        </p:nvSpPr>
        <p:spPr>
          <a:xfrm>
            <a:off x="378460" y="215900"/>
            <a:ext cx="8590915" cy="11239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>
            <a:normAutofit fontScale="85000"/>
          </a:bodyPr>
          <a:lstStyle/>
          <a:p>
            <a:pPr marL="13716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125">
                <a:solidFill>
                  <a:srgbClr val="005171"/>
                </a:solidFill>
                <a:latin typeface="Verdana" panose="02020603050405020304" pitchFamily="2"/>
              </a:rPr>
              <a:t>Gemeente Steenbergen: een zee van rust </a:t>
            </a:r>
          </a:p>
          <a:p>
            <a:pPr marL="137160" marR="0" indent="0" algn="l">
              <a:lnSpc>
                <a:spcPts val="3500"/>
              </a:lnSpc>
              <a:spcBef>
                <a:spcPts val="475"/>
              </a:spcBef>
              <a:spcAft>
                <a:spcPts val="1050"/>
              </a:spcAft>
            </a:pPr>
            <a:r>
              <a:rPr lang="nl-NL" sz="2950" b="1" spc="60">
                <a:solidFill>
                  <a:srgbClr val="005171"/>
                </a:solidFill>
                <a:latin typeface="Verdana" panose="02020603050405020304" pitchFamily="2"/>
              </a:rPr>
              <a:t>en innovatie </a:t>
            </a:r>
          </a:p>
        </p:txBody>
      </p:sp>
      <p:sp>
        <p:nvSpPr>
          <p:cNvPr id="177" name="Tijdelijke aanduiding voor tekst 176"/>
          <p:cNvSpPr>
            <a:spLocks noGrp="1"/>
          </p:cNvSpPr>
          <p:nvPr>
            <p:ph type="body" idx="10"/>
          </p:nvPr>
        </p:nvSpPr>
        <p:spPr>
          <a:xfrm>
            <a:off x="378460" y="1339850"/>
            <a:ext cx="8590915" cy="1933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26060" rIns="0" bIns="0" anchor="t">
            <a:normAutofit fontScale="85000"/>
          </a:bodyPr>
          <a:lstStyle/>
          <a:p>
            <a:pPr marL="137160" marR="0" indent="0" algn="l">
              <a:lnSpc>
                <a:spcPts val="2000"/>
              </a:lnSpc>
              <a:spcAft>
                <a:spcPts val="11370"/>
              </a:spcAft>
            </a:pPr>
            <a:r>
              <a:rPr lang="nl-NL" sz="1650" b="1" spc="55">
                <a:solidFill>
                  <a:srgbClr val="005171"/>
                </a:solidFill>
                <a:latin typeface="Verdana" panose="02020603050405020304" pitchFamily="2"/>
              </a:rPr>
              <a:t>21/06/2019 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jdelijke aanduiding voor tekst 183"/>
          <p:cNvSpPr>
            <a:spLocks noGrp="1"/>
          </p:cNvSpPr>
          <p:nvPr>
            <p:ph type="body" idx="10"/>
          </p:nvPr>
        </p:nvSpPr>
        <p:spPr>
          <a:xfrm>
            <a:off x="418465" y="215900"/>
            <a:ext cx="8590915" cy="9232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3480"/>
              </a:spcAft>
            </a:pPr>
            <a:r>
              <a:rPr lang="nl-NL" sz="2950" spc="-30">
                <a:solidFill>
                  <a:srgbClr val="005171"/>
                </a:solidFill>
                <a:latin typeface="Verdana" panose="02020603050405020304" pitchFamily="2"/>
              </a:rPr>
              <a:t>Trends </a:t>
            </a:r>
          </a:p>
        </p:txBody>
      </p:sp>
      <p:sp>
        <p:nvSpPr>
          <p:cNvPr id="185" name="Tijdelijke aanduiding voor tekst 184"/>
          <p:cNvSpPr>
            <a:spLocks noGrp="1"/>
          </p:cNvSpPr>
          <p:nvPr>
            <p:ph type="body" idx="10"/>
          </p:nvPr>
        </p:nvSpPr>
        <p:spPr>
          <a:xfrm>
            <a:off x="426720" y="1139190"/>
            <a:ext cx="4368800" cy="5133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0170" rIns="0" bIns="0" anchor="t"/>
          <a:lstStyle/>
          <a:p>
            <a:pPr marL="0" marR="0" indent="365760" algn="just">
              <a:lnSpc>
                <a:spcPts val="2100"/>
              </a:lnSpc>
              <a:spcAft>
                <a:spcPts val="0"/>
              </a:spcAft>
              <a:buFont typeface="Verdana"/>
              <a:buChar char="·"/>
            </a:pPr>
            <a:r>
              <a:rPr lang="nl-NL" sz="1750" spc="-30">
                <a:solidFill>
                  <a:srgbClr val="005171"/>
                </a:solidFill>
                <a:latin typeface="Verdana" panose="02020603050405020304" pitchFamily="2"/>
              </a:rPr>
              <a:t>Klimaatverandering </a:t>
            </a:r>
          </a:p>
          <a:p>
            <a:pPr marL="685800" marR="0" indent="274320" algn="just">
              <a:lnSpc>
                <a:spcPts val="2200"/>
              </a:lnSpc>
              <a:spcBef>
                <a:spcPts val="108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30">
                <a:solidFill>
                  <a:srgbClr val="005171"/>
                </a:solidFill>
                <a:latin typeface="Verdana" panose="02020603050405020304" pitchFamily="2"/>
              </a:rPr>
              <a:t>Extreme neerslag</a:t>
            </a:r>
            <a:r>
              <a:rPr lang="nl-NL" sz="1750" spc="-40" baseline="30000">
                <a:solidFill>
                  <a:srgbClr val="005171"/>
                </a:solidFill>
                <a:latin typeface="Verdana" panose="02020603050405020304" pitchFamily="2"/>
              </a:rPr>
              <a:t>1</a:t>
            </a:r>
          </a:p>
          <a:p>
            <a:pPr marL="685800" marR="0" indent="274320" algn="just">
              <a:lnSpc>
                <a:spcPts val="2200"/>
              </a:lnSpc>
              <a:spcBef>
                <a:spcPts val="990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55">
                <a:solidFill>
                  <a:srgbClr val="005171"/>
                </a:solidFill>
                <a:latin typeface="Verdana" panose="02020603050405020304" pitchFamily="2"/>
              </a:rPr>
              <a:t>Droogte</a:t>
            </a:r>
            <a:r>
              <a:rPr lang="nl-NL" sz="1750" spc="-65" baseline="30000">
                <a:solidFill>
                  <a:srgbClr val="005171"/>
                </a:solidFill>
                <a:latin typeface="Verdana" panose="02020603050405020304" pitchFamily="2"/>
              </a:rPr>
              <a:t>1</a:t>
            </a:r>
          </a:p>
          <a:p>
            <a:pPr marL="685800" marR="0" indent="274320" algn="just">
              <a:lnSpc>
                <a:spcPts val="2200"/>
              </a:lnSpc>
              <a:spcBef>
                <a:spcPts val="980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45">
                <a:solidFill>
                  <a:srgbClr val="005171"/>
                </a:solidFill>
                <a:latin typeface="Verdana" panose="02020603050405020304" pitchFamily="2"/>
              </a:rPr>
              <a:t>Verzilting</a:t>
            </a:r>
            <a:r>
              <a:rPr lang="nl-NL" sz="1750" spc="-55" baseline="30000">
                <a:solidFill>
                  <a:srgbClr val="005171"/>
                </a:solidFill>
                <a:latin typeface="Verdana" panose="02020603050405020304" pitchFamily="2"/>
              </a:rPr>
              <a:t>2</a:t>
            </a:r>
          </a:p>
          <a:p>
            <a:pPr marL="0" marR="0" indent="228600" algn="just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-30">
                <a:solidFill>
                  <a:srgbClr val="005171"/>
                </a:solidFill>
                <a:latin typeface="Verdana" panose="02020603050405020304" pitchFamily="2"/>
              </a:rPr>
              <a:t>Bevolkingsgroei</a:t>
            </a:r>
            <a:r>
              <a:rPr lang="nl-NL" sz="1750" spc="-40" baseline="30000">
                <a:solidFill>
                  <a:srgbClr val="005171"/>
                </a:solidFill>
                <a:latin typeface="Verdana" panose="02020603050405020304" pitchFamily="2"/>
              </a:rPr>
              <a:t>3</a:t>
            </a:r>
          </a:p>
          <a:p>
            <a:pPr marL="0" marR="0" indent="228600" algn="just">
              <a:lnSpc>
                <a:spcPts val="2200"/>
              </a:lnSpc>
              <a:spcBef>
                <a:spcPts val="1190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-35">
                <a:solidFill>
                  <a:srgbClr val="005171"/>
                </a:solidFill>
                <a:latin typeface="Verdana" panose="02020603050405020304" pitchFamily="2"/>
              </a:rPr>
              <a:t>Vergrijzing</a:t>
            </a:r>
            <a:r>
              <a:rPr lang="nl-NL" sz="1750" spc="-45" baseline="30000">
                <a:solidFill>
                  <a:srgbClr val="005171"/>
                </a:solidFill>
                <a:latin typeface="Verdana" panose="02020603050405020304" pitchFamily="2"/>
              </a:rPr>
              <a:t>4</a:t>
            </a:r>
          </a:p>
          <a:p>
            <a:pPr marL="0" marR="0" indent="228600" algn="just">
              <a:lnSpc>
                <a:spcPts val="2100"/>
              </a:lnSpc>
              <a:spcBef>
                <a:spcPts val="1230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-25">
                <a:solidFill>
                  <a:srgbClr val="005171"/>
                </a:solidFill>
                <a:latin typeface="Verdana" panose="02020603050405020304" pitchFamily="2"/>
              </a:rPr>
              <a:t>Technologische ontwikkeling </a:t>
            </a:r>
          </a:p>
          <a:p>
            <a:pPr marL="0" marR="0" indent="228600" algn="just">
              <a:lnSpc>
                <a:spcPts val="2100"/>
              </a:lnSpc>
              <a:spcBef>
                <a:spcPts val="1230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-25">
                <a:solidFill>
                  <a:srgbClr val="005171"/>
                </a:solidFill>
                <a:latin typeface="Verdana" panose="02020603050405020304" pitchFamily="2"/>
              </a:rPr>
              <a:t>Duurzaamheid </a:t>
            </a:r>
          </a:p>
          <a:p>
            <a:pPr marL="685800" marR="0" indent="274320" algn="just">
              <a:lnSpc>
                <a:spcPts val="2100"/>
              </a:lnSpc>
              <a:spcBef>
                <a:spcPts val="1050"/>
              </a:spcBef>
              <a:spcAft>
                <a:spcPts val="11350"/>
              </a:spcAft>
              <a:buFont typeface="Verdana"/>
              <a:buChar char="l"/>
            </a:pPr>
            <a:r>
              <a:rPr lang="nl-NL" sz="1750" spc="-35">
                <a:solidFill>
                  <a:srgbClr val="005171"/>
                </a:solidFill>
                <a:latin typeface="Verdana" panose="02020603050405020304" pitchFamily="2"/>
              </a:rPr>
              <a:t>Energie neutrale samenleving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jdelijke aanduiding voor tekst 195"/>
          <p:cNvSpPr>
            <a:spLocks noGrp="1"/>
          </p:cNvSpPr>
          <p:nvPr>
            <p:ph type="body" idx="10"/>
          </p:nvPr>
        </p:nvSpPr>
        <p:spPr>
          <a:xfrm>
            <a:off x="530225" y="328930"/>
            <a:ext cx="3209925" cy="297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5000"/>
          </a:bodyPr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950" b="1" spc="40">
                <a:solidFill>
                  <a:srgbClr val="005171"/>
                </a:solidFill>
                <a:latin typeface="Verdana" panose="02020603050405020304" pitchFamily="2"/>
              </a:rPr>
              <a:t>Scenario vs Visie </a:t>
            </a:r>
          </a:p>
        </p:txBody>
      </p:sp>
      <p:sp>
        <p:nvSpPr>
          <p:cNvPr id="197" name="Tijdelijke aanduiding voor tekst 196"/>
          <p:cNvSpPr>
            <a:spLocks noGrp="1"/>
          </p:cNvSpPr>
          <p:nvPr>
            <p:ph type="body" idx="10"/>
          </p:nvPr>
        </p:nvSpPr>
        <p:spPr>
          <a:xfrm>
            <a:off x="265430" y="2030095"/>
            <a:ext cx="1297940" cy="2374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5000"/>
          </a:bodyPr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nl-NL" sz="2350" b="1" spc="-15">
                <a:solidFill>
                  <a:srgbClr val="005171"/>
                </a:solidFill>
                <a:latin typeface="Verdana" panose="02020603050405020304" pitchFamily="2"/>
              </a:rPr>
              <a:t>Scenario </a:t>
            </a:r>
          </a:p>
        </p:txBody>
      </p:sp>
      <p:sp>
        <p:nvSpPr>
          <p:cNvPr id="198" name="Tijdelijke aanduiding voor tekst 197"/>
          <p:cNvSpPr>
            <a:spLocks noGrp="1"/>
          </p:cNvSpPr>
          <p:nvPr>
            <p:ph type="body" idx="10"/>
          </p:nvPr>
        </p:nvSpPr>
        <p:spPr>
          <a:xfrm>
            <a:off x="8174990" y="2061845"/>
            <a:ext cx="708660" cy="2330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5000"/>
          </a:bodyPr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nl-NL" sz="2350" b="1" spc="-60">
                <a:solidFill>
                  <a:srgbClr val="005171"/>
                </a:solidFill>
                <a:latin typeface="Verdana" panose="02020603050405020304" pitchFamily="2"/>
              </a:rPr>
              <a:t>Visie </a:t>
            </a:r>
          </a:p>
        </p:txBody>
      </p:sp>
      <p:sp>
        <p:nvSpPr>
          <p:cNvPr id="199" name="Tijdelijke aanduiding voor tekst 198"/>
          <p:cNvSpPr>
            <a:spLocks noGrp="1"/>
          </p:cNvSpPr>
          <p:nvPr>
            <p:ph type="body" idx="10"/>
          </p:nvPr>
        </p:nvSpPr>
        <p:spPr>
          <a:xfrm>
            <a:off x="8747125" y="6400800"/>
            <a:ext cx="26289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50" b="1" spc="90">
                <a:solidFill>
                  <a:srgbClr val="005171"/>
                </a:solidFill>
                <a:latin typeface="Verdana" panose="02020603050405020304" pitchFamily="2"/>
              </a:rPr>
              <a:t>22 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jdelijke aanduiding voor tekst 201"/>
          <p:cNvSpPr>
            <a:spLocks noGrp="1"/>
          </p:cNvSpPr>
          <p:nvPr>
            <p:ph type="body" idx="10"/>
          </p:nvPr>
        </p:nvSpPr>
        <p:spPr>
          <a:xfrm>
            <a:off x="332740" y="170180"/>
            <a:ext cx="8229600" cy="6513195"/>
          </a:xfrm>
          <a:prstGeom prst="rect">
            <a:avLst/>
          </a:prstGeom>
          <a:solidFill>
            <a:srgbClr val="FDFE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05" name="Tijdelijke aanduiding voor tekst 204"/>
          <p:cNvSpPr>
            <a:spLocks noGrp="1"/>
          </p:cNvSpPr>
          <p:nvPr>
            <p:ph type="body" idx="10"/>
          </p:nvPr>
        </p:nvSpPr>
        <p:spPr>
          <a:xfrm>
            <a:off x="6080760" y="236855"/>
            <a:ext cx="1708150" cy="220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35"/>
              </a:spcAft>
            </a:pPr>
            <a:r>
              <a:rPr lang="nl-NL" sz="140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206" name="Tijdelijke aanduiding voor tekst 205"/>
          <p:cNvSpPr>
            <a:spLocks noGrp="1"/>
          </p:cNvSpPr>
          <p:nvPr>
            <p:ph type="body" idx="10"/>
          </p:nvPr>
        </p:nvSpPr>
        <p:spPr>
          <a:xfrm>
            <a:off x="6068060" y="2526665"/>
            <a:ext cx="152146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spc="-5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</p:txBody>
      </p:sp>
      <p:sp>
        <p:nvSpPr>
          <p:cNvPr id="207" name="Tijdelijke aanduiding voor tekst 206"/>
          <p:cNvSpPr>
            <a:spLocks noGrp="1"/>
          </p:cNvSpPr>
          <p:nvPr>
            <p:ph type="body" idx="10"/>
          </p:nvPr>
        </p:nvSpPr>
        <p:spPr>
          <a:xfrm>
            <a:off x="3861435" y="4726940"/>
            <a:ext cx="3540760" cy="2190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  <a:tabLst>
                <a:tab pos="352044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Duurzame energie Bereikbaarheid 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jdelijke aanduiding voor tekst 209"/>
          <p:cNvSpPr>
            <a:spLocks noGrp="1"/>
          </p:cNvSpPr>
          <p:nvPr>
            <p:ph type="body" idx="10"/>
          </p:nvPr>
        </p:nvSpPr>
        <p:spPr>
          <a:xfrm>
            <a:off x="417830" y="215900"/>
            <a:ext cx="8594090" cy="1363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spc="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  <a:p>
            <a:pPr marL="91440" marR="0" indent="0" algn="l">
              <a:lnSpc>
                <a:spcPts val="2800"/>
              </a:lnSpc>
              <a:spcBef>
                <a:spcPts val="1300"/>
              </a:spcBef>
              <a:spcAft>
                <a:spcPts val="2805"/>
              </a:spcAft>
            </a:pPr>
            <a:r>
              <a:rPr lang="nl-NL" sz="2350" spc="-5">
                <a:solidFill>
                  <a:srgbClr val="005171"/>
                </a:solidFill>
                <a:latin typeface="Verdana" panose="02020603050405020304" pitchFamily="2"/>
              </a:rPr>
              <a:t>Verzilting </a:t>
            </a:r>
          </a:p>
        </p:txBody>
      </p:sp>
      <p:sp>
        <p:nvSpPr>
          <p:cNvPr id="211" name="Tijdelijke aanduiding voor tekst 210"/>
          <p:cNvSpPr>
            <a:spLocks noGrp="1"/>
          </p:cNvSpPr>
          <p:nvPr>
            <p:ph type="body" idx="10"/>
          </p:nvPr>
        </p:nvSpPr>
        <p:spPr>
          <a:xfrm>
            <a:off x="417830" y="1579245"/>
            <a:ext cx="8594090" cy="12890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240" rIns="0" bIns="0" anchor="t"/>
          <a:lstStyle/>
          <a:p>
            <a:pPr marL="45720" marR="0" indent="228600" algn="l">
              <a:lnSpc>
                <a:spcPts val="2200"/>
              </a:lnSpc>
              <a:spcAft>
                <a:spcPts val="0"/>
              </a:spcAft>
              <a:buFont typeface="Verdana"/>
              <a:buChar char="·"/>
            </a:pPr>
            <a:r>
              <a:rPr lang="nl-NL" sz="1750" spc="-35">
                <a:solidFill>
                  <a:srgbClr val="005171"/>
                </a:solidFill>
                <a:latin typeface="Verdana" panose="02020603050405020304" pitchFamily="2"/>
              </a:rPr>
              <a:t>Volkerak blijft zoet</a:t>
            </a:r>
            <a:r>
              <a:rPr lang="nl-NL" sz="1750" spc="-45" baseline="30000">
                <a:solidFill>
                  <a:srgbClr val="005171"/>
                </a:solidFill>
                <a:latin typeface="Verdana" panose="02020603050405020304" pitchFamily="2"/>
              </a:rPr>
              <a:t>5</a:t>
            </a:r>
          </a:p>
          <a:p>
            <a:pPr marL="731520" marR="0" indent="274320" algn="l">
              <a:lnSpc>
                <a:spcPts val="2100"/>
              </a:lnSpc>
              <a:spcBef>
                <a:spcPts val="139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20">
                <a:solidFill>
                  <a:srgbClr val="005171"/>
                </a:solidFill>
                <a:latin typeface="Verdana" panose="02020603050405020304" pitchFamily="2"/>
              </a:rPr>
              <a:t>Dintelse Gorzen hebben een kleine risico op verzilting</a:t>
            </a:r>
            <a:r>
              <a:rPr lang="nl-NL" sz="1750" spc="-25" baseline="30000">
                <a:solidFill>
                  <a:srgbClr val="005171"/>
                </a:solidFill>
                <a:latin typeface="Verdana" panose="02020603050405020304" pitchFamily="2"/>
              </a:rPr>
              <a:t>6</a:t>
            </a:r>
          </a:p>
          <a:p>
            <a:pPr marL="45720" marR="0" indent="228600" algn="l">
              <a:lnSpc>
                <a:spcPts val="2100"/>
              </a:lnSpc>
              <a:spcBef>
                <a:spcPts val="1545"/>
              </a:spcBef>
              <a:spcAft>
                <a:spcPts val="625"/>
              </a:spcAft>
              <a:buFont typeface="Verdana"/>
              <a:buChar char="·"/>
            </a:pPr>
            <a:r>
              <a:rPr lang="nl-NL" sz="1750" spc="-20">
                <a:solidFill>
                  <a:srgbClr val="005171"/>
                </a:solidFill>
                <a:latin typeface="Verdana" panose="02020603050405020304" pitchFamily="2"/>
              </a:rPr>
              <a:t>Retentiegebieden ten zuiden en westen van Roosendaal </a:t>
            </a:r>
          </a:p>
        </p:txBody>
      </p:sp>
      <p:sp>
        <p:nvSpPr>
          <p:cNvPr id="214" name="Tijdelijke aanduiding voor tekst 213"/>
          <p:cNvSpPr>
            <a:spLocks noGrp="1"/>
          </p:cNvSpPr>
          <p:nvPr>
            <p:ph type="body" idx="10"/>
          </p:nvPr>
        </p:nvSpPr>
        <p:spPr>
          <a:xfrm>
            <a:off x="8749030" y="6370955"/>
            <a:ext cx="262890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110">
                <a:solidFill>
                  <a:srgbClr val="005171"/>
                </a:solidFill>
                <a:latin typeface="Verdana" panose="02020603050405020304" pitchFamily="2"/>
              </a:rPr>
              <a:t>24 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jdelijke aanduiding voor tekst 220"/>
          <p:cNvSpPr>
            <a:spLocks noGrp="1"/>
          </p:cNvSpPr>
          <p:nvPr>
            <p:ph type="body" idx="10"/>
          </p:nvPr>
        </p:nvSpPr>
        <p:spPr>
          <a:xfrm>
            <a:off x="545465" y="323215"/>
            <a:ext cx="3648710" cy="3714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900"/>
              </a:lnSpc>
              <a:spcAft>
                <a:spcPts val="0"/>
              </a:spcAft>
            </a:pPr>
            <a:r>
              <a:rPr lang="nl-NL" sz="295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222" name="Tijdelijke aanduiding voor tekst 221"/>
          <p:cNvSpPr>
            <a:spLocks noGrp="1"/>
          </p:cNvSpPr>
          <p:nvPr>
            <p:ph type="body" idx="10"/>
          </p:nvPr>
        </p:nvSpPr>
        <p:spPr>
          <a:xfrm>
            <a:off x="536575" y="887095"/>
            <a:ext cx="4724400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350" spc="-5">
                <a:solidFill>
                  <a:srgbClr val="005171"/>
                </a:solidFill>
                <a:latin typeface="Verdana" panose="02020603050405020304" pitchFamily="2"/>
              </a:rPr>
              <a:t>Huidige en toekomstige natuur </a:t>
            </a:r>
          </a:p>
        </p:txBody>
      </p:sp>
      <p:sp>
        <p:nvSpPr>
          <p:cNvPr id="223" name="Tijdelijke aanduiding voor tekst 222"/>
          <p:cNvSpPr>
            <a:spLocks noGrp="1"/>
          </p:cNvSpPr>
          <p:nvPr>
            <p:ph type="body" idx="10"/>
          </p:nvPr>
        </p:nvSpPr>
        <p:spPr>
          <a:xfrm>
            <a:off x="530225" y="1639570"/>
            <a:ext cx="7269480" cy="11188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nl-NL" sz="2350" spc="-5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1750" spc="0">
                <a:solidFill>
                  <a:srgbClr val="005171"/>
                </a:solidFill>
                <a:latin typeface="Verdana" panose="02020603050405020304" pitchFamily="2"/>
              </a:rPr>
              <a:t>Lokaal: </a:t>
            </a:r>
          </a:p>
          <a:p>
            <a:pPr marL="685800" marR="0" indent="274320" algn="l">
              <a:lnSpc>
                <a:spcPts val="2100"/>
              </a:lnSpc>
              <a:spcBef>
                <a:spcPts val="127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30">
                <a:solidFill>
                  <a:srgbClr val="005171"/>
                </a:solidFill>
                <a:latin typeface="Verdana" panose="02020603050405020304" pitchFamily="2"/>
              </a:rPr>
              <a:t>Ontwikkeling gebaseerd op laag-dynamische systemen </a:t>
            </a:r>
          </a:p>
          <a:p>
            <a:pPr marL="1554480" marR="0" indent="320040" algn="l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20">
                <a:solidFill>
                  <a:srgbClr val="005171"/>
                </a:solidFill>
                <a:latin typeface="Verdana" panose="02020603050405020304" pitchFamily="2"/>
              </a:rPr>
              <a:t>Kreken zijn het fundament </a:t>
            </a:r>
          </a:p>
        </p:txBody>
      </p:sp>
      <p:sp>
        <p:nvSpPr>
          <p:cNvPr id="224" name="Tijdelijke aanduiding voor tekst 223"/>
          <p:cNvSpPr>
            <a:spLocks noGrp="1"/>
          </p:cNvSpPr>
          <p:nvPr>
            <p:ph type="body" idx="10"/>
          </p:nvPr>
        </p:nvSpPr>
        <p:spPr>
          <a:xfrm>
            <a:off x="2087880" y="2758440"/>
            <a:ext cx="1804670" cy="4025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4940" rIns="0" bIns="0" anchor="t"/>
          <a:lstStyle/>
          <a:p>
            <a:pPr marL="0" marR="0" indent="320040" algn="l">
              <a:lnSpc>
                <a:spcPts val="1900"/>
              </a:lnSpc>
              <a:spcAft>
                <a:spcPts val="0"/>
              </a:spcAft>
              <a:buFont typeface="Verdana"/>
              <a:buChar char="l"/>
            </a:pPr>
            <a:r>
              <a:rPr lang="nl-NL" sz="1750" spc="-70">
                <a:solidFill>
                  <a:srgbClr val="005171"/>
                </a:solidFill>
                <a:latin typeface="Verdana" panose="02020603050405020304" pitchFamily="2"/>
              </a:rPr>
              <a:t>Groene cirkel </a:t>
            </a:r>
          </a:p>
        </p:txBody>
      </p:sp>
      <p:sp>
        <p:nvSpPr>
          <p:cNvPr id="225" name="Tijdelijke aanduiding voor tekst 224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0">
                <a:solidFill>
                  <a:srgbClr val="005171"/>
                </a:solidFill>
                <a:latin typeface="Verdana" panose="02020603050405020304" pitchFamily="2"/>
              </a:rPr>
              <a:t>25 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jdelijke aanduiding voor tekst 227"/>
          <p:cNvSpPr>
            <a:spLocks noGrp="1"/>
          </p:cNvSpPr>
          <p:nvPr>
            <p:ph type="body" idx="10"/>
          </p:nvPr>
        </p:nvSpPr>
        <p:spPr>
          <a:xfrm>
            <a:off x="386715" y="215900"/>
            <a:ext cx="8594090" cy="11531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spc="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  <a:p>
            <a:pPr marL="137160" marR="0" indent="0" algn="l">
              <a:lnSpc>
                <a:spcPts val="2800"/>
              </a:lnSpc>
              <a:spcBef>
                <a:spcPts val="1040"/>
              </a:spcBef>
              <a:spcAft>
                <a:spcPts val="1415"/>
              </a:spcAft>
            </a:pPr>
            <a:r>
              <a:rPr lang="nl-NL" sz="2350" spc="20">
                <a:solidFill>
                  <a:srgbClr val="005171"/>
                </a:solidFill>
                <a:latin typeface="Verdana" panose="02020603050405020304" pitchFamily="2"/>
              </a:rPr>
              <a:t>Huidige en toekomstige natuur </a:t>
            </a:r>
          </a:p>
        </p:txBody>
      </p:sp>
      <p:sp>
        <p:nvSpPr>
          <p:cNvPr id="229" name="Tijdelijke aanduiding voor tekst 228"/>
          <p:cNvSpPr>
            <a:spLocks noGrp="1"/>
          </p:cNvSpPr>
          <p:nvPr>
            <p:ph type="body" idx="10"/>
          </p:nvPr>
        </p:nvSpPr>
        <p:spPr>
          <a:xfrm>
            <a:off x="386715" y="1369060"/>
            <a:ext cx="8594090" cy="6210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0665" rIns="0" bIns="0" anchor="t"/>
          <a:lstStyle/>
          <a:p>
            <a:pPr marL="137160" marR="0" indent="0" algn="l">
              <a:lnSpc>
                <a:spcPts val="2100"/>
              </a:lnSpc>
              <a:spcAft>
                <a:spcPts val="820"/>
              </a:spcAft>
            </a:pPr>
            <a:r>
              <a:rPr lang="nl-NL" sz="2350" spc="-1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1750" spc="-5">
                <a:solidFill>
                  <a:srgbClr val="005171"/>
                </a:solidFill>
                <a:latin typeface="Verdana" panose="02020603050405020304" pitchFamily="2"/>
              </a:rPr>
              <a:t>Regionaal: </a:t>
            </a:r>
          </a:p>
        </p:txBody>
      </p:sp>
      <p:sp>
        <p:nvSpPr>
          <p:cNvPr id="232" name="Tijdelijke aanduiding voor tekst 231"/>
          <p:cNvSpPr>
            <a:spLocks noGrp="1"/>
          </p:cNvSpPr>
          <p:nvPr>
            <p:ph type="body" idx="10"/>
          </p:nvPr>
        </p:nvSpPr>
        <p:spPr>
          <a:xfrm>
            <a:off x="1225550" y="2084705"/>
            <a:ext cx="2359025" cy="5029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74320" algn="l">
              <a:lnSpc>
                <a:spcPts val="1800"/>
              </a:lnSpc>
              <a:spcAft>
                <a:spcPts val="0"/>
              </a:spcAft>
              <a:buFont typeface="Verdana"/>
              <a:buChar char="l"/>
            </a:pPr>
            <a:r>
              <a:rPr lang="nl-NL" sz="1750" spc="-60">
                <a:solidFill>
                  <a:srgbClr val="005171"/>
                </a:solidFill>
                <a:latin typeface="Verdana" panose="02020603050405020304" pitchFamily="2"/>
              </a:rPr>
              <a:t>Het verbinden van </a:t>
            </a:r>
          </a:p>
          <a:p>
            <a:pPr marL="274320" marR="0" indent="0" algn="l">
              <a:lnSpc>
                <a:spcPts val="1700"/>
              </a:lnSpc>
              <a:spcBef>
                <a:spcPts val="365"/>
              </a:spcBef>
              <a:spcAft>
                <a:spcPts val="0"/>
              </a:spcAft>
            </a:pPr>
            <a:r>
              <a:rPr lang="nl-NL" sz="1750" spc="-25">
                <a:solidFill>
                  <a:srgbClr val="005171"/>
                </a:solidFill>
                <a:latin typeface="Verdana" panose="02020603050405020304" pitchFamily="2"/>
              </a:rPr>
              <a:t>natuur </a:t>
            </a:r>
          </a:p>
        </p:txBody>
      </p:sp>
      <p:sp>
        <p:nvSpPr>
          <p:cNvPr id="233" name="Tijdelijke aanduiding voor tekst 232"/>
          <p:cNvSpPr>
            <a:spLocks noGrp="1"/>
          </p:cNvSpPr>
          <p:nvPr>
            <p:ph type="body" idx="10"/>
          </p:nvPr>
        </p:nvSpPr>
        <p:spPr>
          <a:xfrm>
            <a:off x="2087880" y="2853055"/>
            <a:ext cx="1530350" cy="816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74320" algn="l">
              <a:lnSpc>
                <a:spcPts val="1700"/>
              </a:lnSpc>
              <a:spcAft>
                <a:spcPts val="0"/>
              </a:spcAft>
              <a:buFont typeface="Verdana"/>
              <a:buChar char="l"/>
            </a:pPr>
            <a:r>
              <a:rPr lang="nl-NL" sz="1750" spc="-55">
                <a:solidFill>
                  <a:srgbClr val="005171"/>
                </a:solidFill>
                <a:latin typeface="Verdana" panose="02020603050405020304" pitchFamily="2"/>
              </a:rPr>
              <a:t>Extensieve </a:t>
            </a:r>
          </a:p>
          <a:p>
            <a:pPr marL="274320" marR="0" indent="0" algn="l">
              <a:lnSpc>
                <a:spcPts val="2100"/>
              </a:lnSpc>
              <a:spcBef>
                <a:spcPts val="365"/>
              </a:spcBef>
              <a:spcAft>
                <a:spcPts val="0"/>
              </a:spcAft>
            </a:pPr>
            <a:r>
              <a:rPr lang="nl-NL" sz="1750" spc="-3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  <a:p>
            <a:pPr marL="274320" marR="0" indent="0" algn="l">
              <a:lnSpc>
                <a:spcPts val="1800"/>
              </a:lnSpc>
              <a:spcBef>
                <a:spcPts val="390"/>
              </a:spcBef>
              <a:spcAft>
                <a:spcPts val="0"/>
              </a:spcAft>
            </a:pPr>
            <a:r>
              <a:rPr lang="nl-NL" sz="1750" spc="-35">
                <a:solidFill>
                  <a:srgbClr val="005171"/>
                </a:solidFill>
                <a:latin typeface="Verdana" panose="02020603050405020304" pitchFamily="2"/>
              </a:rPr>
              <a:t>of veeteelt </a:t>
            </a:r>
          </a:p>
        </p:txBody>
      </p:sp>
      <p:sp>
        <p:nvSpPr>
          <p:cNvPr id="234" name="Tijdelijke aanduiding voor tekst 233"/>
          <p:cNvSpPr>
            <a:spLocks noGrp="1"/>
          </p:cNvSpPr>
          <p:nvPr>
            <p:ph type="body" idx="10"/>
          </p:nvPr>
        </p:nvSpPr>
        <p:spPr>
          <a:xfrm>
            <a:off x="8749030" y="6370955"/>
            <a:ext cx="231775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r">
              <a:lnSpc>
                <a:spcPts val="1000"/>
              </a:lnSpc>
              <a:spcAft>
                <a:spcPts val="0"/>
              </a:spcAft>
            </a:pPr>
            <a:r>
              <a:rPr lang="nl-NL" sz="900" spc="30">
                <a:solidFill>
                  <a:srgbClr val="005171"/>
                </a:solidFill>
                <a:latin typeface="Verdana" panose="02020603050405020304" pitchFamily="2"/>
              </a:rPr>
              <a:t>26 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jdelijke aanduiding voor tekst 238"/>
          <p:cNvSpPr>
            <a:spLocks noGrp="1"/>
          </p:cNvSpPr>
          <p:nvPr>
            <p:ph type="body" idx="10"/>
          </p:nvPr>
        </p:nvSpPr>
        <p:spPr>
          <a:xfrm>
            <a:off x="417195" y="215900"/>
            <a:ext cx="8594090" cy="11518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5280"/>
              </a:spcAft>
            </a:pPr>
            <a:r>
              <a:rPr lang="nl-NL" sz="2950" spc="-20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240" name="Tijdelijke aanduiding voor tekst 239"/>
          <p:cNvSpPr>
            <a:spLocks noGrp="1"/>
          </p:cNvSpPr>
          <p:nvPr>
            <p:ph type="body" idx="10"/>
          </p:nvPr>
        </p:nvSpPr>
        <p:spPr>
          <a:xfrm>
            <a:off x="536575" y="1367790"/>
            <a:ext cx="3429000" cy="4904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191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Kassen </a:t>
            </a:r>
          </a:p>
          <a:p>
            <a:pPr marL="685800" marR="0" indent="274320" algn="just">
              <a:lnSpc>
                <a:spcPts val="2600"/>
              </a:lnSpc>
              <a:spcBef>
                <a:spcPts val="940"/>
              </a:spcBef>
              <a:spcAft>
                <a:spcPts val="0"/>
              </a:spcAft>
              <a:buFont typeface="Verdana"/>
              <a:buChar char="l"/>
            </a:pPr>
            <a:r>
              <a:rPr lang="nl-NL" sz="2150" spc="0">
                <a:solidFill>
                  <a:srgbClr val="005171"/>
                </a:solidFill>
                <a:latin typeface="Verdana" panose="02020603050405020304" pitchFamily="2"/>
              </a:rPr>
              <a:t>Geen grondwater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Expertisecentrum </a:t>
            </a:r>
          </a:p>
          <a:p>
            <a:pPr marL="685800" marR="0" indent="274320" algn="just">
              <a:lnSpc>
                <a:spcPts val="2600"/>
              </a:lnSpc>
              <a:spcBef>
                <a:spcPts val="940"/>
              </a:spcBef>
              <a:spcAft>
                <a:spcPts val="24935"/>
              </a:spcAft>
              <a:buFont typeface="Verdana"/>
              <a:buChar char="l"/>
            </a:pPr>
            <a:r>
              <a:rPr lang="nl-NL" sz="2150" spc="0">
                <a:solidFill>
                  <a:srgbClr val="005171"/>
                </a:solidFill>
                <a:latin typeface="Verdana" panose="02020603050405020304" pitchFamily="2"/>
              </a:rPr>
              <a:t>Gewassen 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jdelijke aanduiding voor tekst 248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386B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2" name="Tijdelijke aanduiding voor tekst 251"/>
          <p:cNvSpPr>
            <a:spLocks noGrp="1"/>
          </p:cNvSpPr>
          <p:nvPr>
            <p:ph type="body" idx="10"/>
          </p:nvPr>
        </p:nvSpPr>
        <p:spPr>
          <a:xfrm>
            <a:off x="544195" y="236220"/>
            <a:ext cx="3305175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 fontScale="85000"/>
          </a:bodyPr>
          <a:lstStyle/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15">
                <a:solidFill>
                  <a:srgbClr val="FFFFFF"/>
                </a:solidFill>
                <a:latin typeface="Verdana" panose="02020603050405020304" pitchFamily="2"/>
              </a:rPr>
              <a:t>Expertisecentrum </a:t>
            </a:r>
          </a:p>
        </p:txBody>
      </p:sp>
      <p:sp>
        <p:nvSpPr>
          <p:cNvPr id="253" name="Tijdelijke aanduiding voor tekst 252"/>
          <p:cNvSpPr>
            <a:spLocks noGrp="1"/>
          </p:cNvSpPr>
          <p:nvPr>
            <p:ph type="body" idx="10"/>
          </p:nvPr>
        </p:nvSpPr>
        <p:spPr>
          <a:xfrm>
            <a:off x="8747125" y="6379210"/>
            <a:ext cx="26289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90">
                <a:solidFill>
                  <a:srgbClr val="FFFFFF"/>
                </a:solidFill>
                <a:latin typeface="Verdana" panose="02020603050405020304" pitchFamily="2"/>
              </a:rPr>
              <a:t>28 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jdelijke aanduiding voor tekst 255"/>
          <p:cNvSpPr>
            <a:spLocks noGrp="1"/>
          </p:cNvSpPr>
          <p:nvPr>
            <p:ph type="body" idx="10"/>
          </p:nvPr>
        </p:nvSpPr>
        <p:spPr>
          <a:xfrm>
            <a:off x="332740" y="199390"/>
            <a:ext cx="8229600" cy="6467475"/>
          </a:xfrm>
          <a:prstGeom prst="rect">
            <a:avLst/>
          </a:prstGeom>
          <a:solidFill>
            <a:srgbClr val="FDFE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9" name="Tijdelijke aanduiding voor tekst 258"/>
          <p:cNvSpPr>
            <a:spLocks noGrp="1"/>
          </p:cNvSpPr>
          <p:nvPr>
            <p:ph type="body" idx="10"/>
          </p:nvPr>
        </p:nvSpPr>
        <p:spPr>
          <a:xfrm>
            <a:off x="6080760" y="236855"/>
            <a:ext cx="1708150" cy="220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35"/>
              </a:spcAft>
            </a:pPr>
            <a:r>
              <a:rPr lang="nl-NL" sz="140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260" name="Tijdelijke aanduiding voor tekst 259"/>
          <p:cNvSpPr>
            <a:spLocks noGrp="1"/>
          </p:cNvSpPr>
          <p:nvPr>
            <p:ph type="body" idx="10"/>
          </p:nvPr>
        </p:nvSpPr>
        <p:spPr>
          <a:xfrm>
            <a:off x="6068060" y="2526665"/>
            <a:ext cx="152146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spc="-5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</p:txBody>
      </p:sp>
      <p:sp>
        <p:nvSpPr>
          <p:cNvPr id="261" name="Tijdelijke aanduiding voor tekst 260"/>
          <p:cNvSpPr>
            <a:spLocks noGrp="1"/>
          </p:cNvSpPr>
          <p:nvPr>
            <p:ph type="body" idx="10"/>
          </p:nvPr>
        </p:nvSpPr>
        <p:spPr>
          <a:xfrm>
            <a:off x="3861435" y="4726940"/>
            <a:ext cx="3540760" cy="2190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  <a:tabLst>
                <a:tab pos="352044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Duurzame energie Bereikbaarheid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/>
          <p:cNvSpPr>
            <a:spLocks noGrp="1"/>
          </p:cNvSpPr>
          <p:nvPr>
            <p:ph type="body" idx="10"/>
          </p:nvPr>
        </p:nvSpPr>
        <p:spPr>
          <a:xfrm>
            <a:off x="430530" y="215900"/>
            <a:ext cx="8566785" cy="144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3655" rIns="0" bIns="0" anchor="t">
            <a:normAutofit fontScale="85000"/>
          </a:bodyPr>
          <a:lstStyle/>
          <a:p>
            <a:pPr marL="91440" marR="0" indent="0" algn="l">
              <a:lnSpc>
                <a:spcPts val="3500"/>
              </a:lnSpc>
              <a:spcAft>
                <a:spcPts val="7595"/>
              </a:spcAft>
            </a:pPr>
            <a:r>
              <a:rPr lang="nl-NL" sz="2900" b="1" spc="60">
                <a:solidFill>
                  <a:srgbClr val="005171"/>
                </a:solidFill>
                <a:latin typeface="Verdana" panose="02020603050405020304" pitchFamily="2"/>
              </a:rPr>
              <a:t>Scenario’s </a:t>
            </a:r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idx="10"/>
          </p:nvPr>
        </p:nvSpPr>
        <p:spPr>
          <a:xfrm>
            <a:off x="1085215" y="1656080"/>
            <a:ext cx="3429000" cy="4616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83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Verzilting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Klimaatverandering </a:t>
            </a:r>
          </a:p>
          <a:p>
            <a:pPr marL="0" marR="0" indent="228600" algn="just">
              <a:lnSpc>
                <a:spcPts val="2600"/>
              </a:lnSpc>
              <a:spcBef>
                <a:spcPts val="113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0">
                <a:solidFill>
                  <a:srgbClr val="005171"/>
                </a:solidFill>
                <a:latin typeface="Verdana" panose="02020603050405020304" pitchFamily="2"/>
              </a:rPr>
              <a:t>Meer vrije tijd </a:t>
            </a:r>
          </a:p>
          <a:p>
            <a:pPr marL="0" marR="0" indent="228600" algn="just">
              <a:lnSpc>
                <a:spcPts val="2600"/>
              </a:lnSpc>
              <a:spcBef>
                <a:spcPts val="109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0">
                <a:solidFill>
                  <a:srgbClr val="005171"/>
                </a:solidFill>
                <a:latin typeface="Verdana" panose="02020603050405020304" pitchFamily="2"/>
              </a:rPr>
              <a:t>Digitalisering </a:t>
            </a:r>
          </a:p>
          <a:p>
            <a:pPr marL="0" marR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0">
                <a:solidFill>
                  <a:srgbClr val="005171"/>
                </a:solidFill>
                <a:latin typeface="Verdana" panose="02020603050405020304" pitchFamily="2"/>
              </a:rPr>
              <a:t>Genetische modificatie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14905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Vergrijzing 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jdelijke aanduiding voor tekst 263"/>
          <p:cNvSpPr>
            <a:spLocks noGrp="1"/>
          </p:cNvSpPr>
          <p:nvPr>
            <p:ph type="body" idx="10"/>
          </p:nvPr>
        </p:nvSpPr>
        <p:spPr>
          <a:xfrm>
            <a:off x="417830" y="215900"/>
            <a:ext cx="8585200" cy="10191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spc="-1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  <a:p>
            <a:pPr marL="91440" marR="0" indent="0" algn="l">
              <a:lnSpc>
                <a:spcPts val="2800"/>
              </a:lnSpc>
              <a:spcBef>
                <a:spcPts val="1045"/>
              </a:spcBef>
              <a:spcAft>
                <a:spcPts val="410"/>
              </a:spcAft>
            </a:pPr>
            <a:r>
              <a:rPr lang="nl-NL" sz="2350" spc="0">
                <a:solidFill>
                  <a:srgbClr val="005171"/>
                </a:solidFill>
                <a:latin typeface="Verdana" panose="02020603050405020304" pitchFamily="2"/>
              </a:rPr>
              <a:t>Vergrijzing </a:t>
            </a:r>
          </a:p>
        </p:txBody>
      </p:sp>
      <p:sp>
        <p:nvSpPr>
          <p:cNvPr id="267" name="Tijdelijke aanduiding voor tekst 266"/>
          <p:cNvSpPr>
            <a:spLocks noGrp="1"/>
          </p:cNvSpPr>
          <p:nvPr>
            <p:ph type="body" idx="10"/>
          </p:nvPr>
        </p:nvSpPr>
        <p:spPr>
          <a:xfrm>
            <a:off x="530225" y="1409700"/>
            <a:ext cx="2901950" cy="22155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1750" spc="-25">
                <a:solidFill>
                  <a:srgbClr val="005171"/>
                </a:solidFill>
                <a:latin typeface="Verdana" panose="02020603050405020304" pitchFamily="2"/>
              </a:rPr>
              <a:t>Neemt toe met 25.9%</a:t>
            </a:r>
            <a:r>
              <a:rPr lang="nl-NL" sz="1750" spc="-25" baseline="30000">
                <a:solidFill>
                  <a:srgbClr val="005171"/>
                </a:solidFill>
                <a:latin typeface="Verdana" panose="02020603050405020304" pitchFamily="2"/>
              </a:rPr>
              <a:t>4</a:t>
            </a:r>
          </a:p>
          <a:p>
            <a:pPr marL="0" marR="0" indent="228600" algn="just">
              <a:lnSpc>
                <a:spcPts val="2100"/>
              </a:lnSpc>
              <a:spcBef>
                <a:spcPts val="1275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15">
                <a:solidFill>
                  <a:srgbClr val="005171"/>
                </a:solidFill>
                <a:latin typeface="Verdana" panose="02020603050405020304" pitchFamily="2"/>
              </a:rPr>
              <a:t>Aanpassingen </a:t>
            </a:r>
          </a:p>
          <a:p>
            <a:pPr marL="685800" marR="0" indent="274320" algn="just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15">
                <a:solidFill>
                  <a:srgbClr val="005171"/>
                </a:solidFill>
                <a:latin typeface="Verdana" panose="02020603050405020304" pitchFamily="2"/>
              </a:rPr>
              <a:t>Wonen </a:t>
            </a:r>
          </a:p>
          <a:p>
            <a:pPr marL="685800" marR="0" indent="274320" algn="just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5">
                <a:solidFill>
                  <a:srgbClr val="005171"/>
                </a:solidFill>
                <a:latin typeface="Verdana" panose="02020603050405020304" pitchFamily="2"/>
              </a:rPr>
              <a:t>Voorzieningen </a:t>
            </a:r>
          </a:p>
          <a:p>
            <a:pPr marL="0" marR="0" indent="228600" algn="just">
              <a:lnSpc>
                <a:spcPts val="2800"/>
              </a:lnSpc>
              <a:spcBef>
                <a:spcPts val="1165"/>
              </a:spcBef>
              <a:spcAft>
                <a:spcPts val="350"/>
              </a:spcAft>
              <a:buFont typeface="Verdana"/>
              <a:buChar char="·"/>
            </a:pPr>
            <a:r>
              <a:rPr lang="nl-NL" sz="1750" spc="15">
                <a:solidFill>
                  <a:srgbClr val="005171"/>
                </a:solidFill>
                <a:latin typeface="Verdana" panose="02020603050405020304" pitchFamily="2"/>
              </a:rPr>
              <a:t>Aantrekken jongeren 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jdelijke aanduiding voor tekst 276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9905"/>
          </a:xfrm>
          <a:prstGeom prst="rect">
            <a:avLst/>
          </a:prstGeom>
          <a:solidFill>
            <a:srgbClr val="467AC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80" name="Tijdelijke aanduiding voor tekst 279"/>
          <p:cNvSpPr>
            <a:spLocks noGrp="1"/>
          </p:cNvSpPr>
          <p:nvPr>
            <p:ph type="body" idx="10"/>
          </p:nvPr>
        </p:nvSpPr>
        <p:spPr>
          <a:xfrm>
            <a:off x="391795" y="318770"/>
            <a:ext cx="4656455" cy="5429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590" rIns="0" bIns="0" anchor="t">
            <a:normAutofit fontScale="85000"/>
          </a:bodyPr>
          <a:lstStyle/>
          <a:p>
            <a:pPr marL="0" marR="0" indent="0" algn="l">
              <a:lnSpc>
                <a:spcPts val="3500"/>
              </a:lnSpc>
              <a:spcAft>
                <a:spcPts val="560"/>
              </a:spcAft>
            </a:pPr>
            <a:r>
              <a:rPr lang="nl-NL" sz="2950" b="1" spc="65">
                <a:solidFill>
                  <a:srgbClr val="000000"/>
                </a:solidFill>
                <a:latin typeface="Verdana" panose="02020603050405020304" pitchFamily="2"/>
              </a:rPr>
              <a:t>Seniorenpark </a:t>
            </a:r>
            <a:r>
              <a:rPr lang="nl-NL" sz="2900" b="1" spc="65">
                <a:solidFill>
                  <a:srgbClr val="000000"/>
                </a:solidFill>
                <a:latin typeface="Verdana" panose="02020603050405020304" pitchFamily="2"/>
              </a:rPr>
              <a:t>In ‘t </a:t>
            </a:r>
            <a:r>
              <a:rPr lang="nl-NL" sz="2950" b="1" spc="65">
                <a:solidFill>
                  <a:srgbClr val="000000"/>
                </a:solidFill>
                <a:latin typeface="Verdana" panose="02020603050405020304" pitchFamily="2"/>
              </a:rPr>
              <a:t>groen </a:t>
            </a:r>
          </a:p>
        </p:txBody>
      </p:sp>
      <p:sp>
        <p:nvSpPr>
          <p:cNvPr id="281" name="Tijdelijke aanduiding voor tekst 280"/>
          <p:cNvSpPr>
            <a:spLocks noGrp="1"/>
          </p:cNvSpPr>
          <p:nvPr>
            <p:ph type="body" idx="10"/>
          </p:nvPr>
        </p:nvSpPr>
        <p:spPr>
          <a:xfrm>
            <a:off x="8752205" y="6380480"/>
            <a:ext cx="252095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70">
                <a:solidFill>
                  <a:srgbClr val="F8FBFC"/>
                </a:solidFill>
                <a:latin typeface="Verdana" panose="02020603050405020304" pitchFamily="2"/>
              </a:rPr>
              <a:t>31 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jdelijke aanduiding voor tekst 283"/>
          <p:cNvSpPr>
            <a:spLocks noGrp="1"/>
          </p:cNvSpPr>
          <p:nvPr>
            <p:ph type="body" idx="10"/>
          </p:nvPr>
        </p:nvSpPr>
        <p:spPr>
          <a:xfrm>
            <a:off x="332740" y="199390"/>
            <a:ext cx="8229600" cy="6488430"/>
          </a:xfrm>
          <a:prstGeom prst="rect">
            <a:avLst/>
          </a:prstGeom>
          <a:solidFill>
            <a:srgbClr val="FDFE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87" name="Tijdelijke aanduiding voor tekst 286"/>
          <p:cNvSpPr>
            <a:spLocks noGrp="1"/>
          </p:cNvSpPr>
          <p:nvPr>
            <p:ph type="body" idx="10"/>
          </p:nvPr>
        </p:nvSpPr>
        <p:spPr>
          <a:xfrm>
            <a:off x="6080760" y="236855"/>
            <a:ext cx="1708150" cy="220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35"/>
              </a:spcAft>
            </a:pPr>
            <a:r>
              <a:rPr lang="nl-NL" sz="140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288" name="Tijdelijke aanduiding voor tekst 287"/>
          <p:cNvSpPr>
            <a:spLocks noGrp="1"/>
          </p:cNvSpPr>
          <p:nvPr>
            <p:ph type="body" idx="10"/>
          </p:nvPr>
        </p:nvSpPr>
        <p:spPr>
          <a:xfrm>
            <a:off x="6068060" y="2526665"/>
            <a:ext cx="152146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spc="-5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</p:txBody>
      </p:sp>
      <p:sp>
        <p:nvSpPr>
          <p:cNvPr id="289" name="Tijdelijke aanduiding voor tekst 288"/>
          <p:cNvSpPr>
            <a:spLocks noGrp="1"/>
          </p:cNvSpPr>
          <p:nvPr>
            <p:ph type="body" idx="10"/>
          </p:nvPr>
        </p:nvSpPr>
        <p:spPr>
          <a:xfrm>
            <a:off x="3861435" y="4726940"/>
            <a:ext cx="3540760" cy="2190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  <a:tabLst>
                <a:tab pos="352044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Duurzame energie Bereikbaarheid 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jdelijke aanduiding voor tekst 291"/>
          <p:cNvSpPr>
            <a:spLocks noGrp="1"/>
          </p:cNvSpPr>
          <p:nvPr>
            <p:ph type="body" idx="10"/>
          </p:nvPr>
        </p:nvSpPr>
        <p:spPr>
          <a:xfrm>
            <a:off x="417830" y="226060"/>
            <a:ext cx="8590915" cy="6440170"/>
          </a:xfrm>
          <a:prstGeom prst="rect">
            <a:avLst/>
          </a:prstGeom>
          <a:solidFill>
            <a:srgbClr val="FDFEF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95" name="Tijdelijke aanduiding voor tekst 294"/>
          <p:cNvSpPr>
            <a:spLocks noGrp="1"/>
          </p:cNvSpPr>
          <p:nvPr>
            <p:ph type="body" idx="10"/>
          </p:nvPr>
        </p:nvSpPr>
        <p:spPr>
          <a:xfrm>
            <a:off x="521335" y="323215"/>
            <a:ext cx="2834640" cy="850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900"/>
              </a:lnSpc>
              <a:spcAft>
                <a:spcPts val="0"/>
              </a:spcAft>
            </a:pPr>
            <a:r>
              <a:rPr lang="nl-NL" sz="2950" spc="-50">
                <a:solidFill>
                  <a:srgbClr val="005171"/>
                </a:solidFill>
                <a:latin typeface="Verdana" panose="02020603050405020304" pitchFamily="2"/>
              </a:rPr>
              <a:t>Bereikbaarheid </a:t>
            </a:r>
          </a:p>
          <a:p>
            <a:pPr marL="0" marR="0" indent="0" algn="l">
              <a:lnSpc>
                <a:spcPts val="2300"/>
              </a:lnSpc>
              <a:spcBef>
                <a:spcPts val="1435"/>
              </a:spcBef>
              <a:spcAft>
                <a:spcPts val="0"/>
              </a:spcAft>
            </a:pPr>
            <a:r>
              <a:rPr lang="nl-NL" sz="1950" spc="20">
                <a:solidFill>
                  <a:srgbClr val="005171"/>
                </a:solidFill>
                <a:latin typeface="Verdana" panose="02020603050405020304" pitchFamily="2"/>
              </a:rPr>
              <a:t>Openbaar vervoer </a:t>
            </a:r>
          </a:p>
        </p:txBody>
      </p:sp>
      <p:sp>
        <p:nvSpPr>
          <p:cNvPr id="296" name="Tijdelijke aanduiding voor tekst 295"/>
          <p:cNvSpPr>
            <a:spLocks noGrp="1"/>
          </p:cNvSpPr>
          <p:nvPr>
            <p:ph type="body" idx="10"/>
          </p:nvPr>
        </p:nvSpPr>
        <p:spPr>
          <a:xfrm>
            <a:off x="8752205" y="6400800"/>
            <a:ext cx="25654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5">
                <a:solidFill>
                  <a:srgbClr val="005171"/>
                </a:solidFill>
                <a:latin typeface="Verdana" panose="02020603050405020304" pitchFamily="2"/>
              </a:rPr>
              <a:t>33 </a:t>
            </a:r>
          </a:p>
        </p:txBody>
      </p:sp>
      <p:sp>
        <p:nvSpPr>
          <p:cNvPr id="297" name="Tijdelijke aanduiding voor tekst 296"/>
          <p:cNvSpPr>
            <a:spLocks noGrp="1"/>
          </p:cNvSpPr>
          <p:nvPr>
            <p:ph type="body" idx="10"/>
          </p:nvPr>
        </p:nvSpPr>
        <p:spPr>
          <a:xfrm>
            <a:off x="536575" y="1471930"/>
            <a:ext cx="1798320" cy="10033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100"/>
              </a:lnSpc>
              <a:spcAft>
                <a:spcPts val="0"/>
              </a:spcAft>
            </a:pPr>
            <a:r>
              <a:rPr lang="nl-NL" sz="1950" spc="10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2150" spc="100">
                <a:solidFill>
                  <a:srgbClr val="005171"/>
                </a:solidFill>
                <a:latin typeface="Verdana" panose="02020603050405020304" pitchFamily="2"/>
              </a:rPr>
              <a:t>PRT </a:t>
            </a:r>
          </a:p>
          <a:p>
            <a:pPr marL="0" marR="0" indent="0" algn="l">
              <a:lnSpc>
                <a:spcPts val="2900"/>
              </a:lnSpc>
              <a:spcBef>
                <a:spcPts val="705"/>
              </a:spcBef>
              <a:spcAft>
                <a:spcPts val="0"/>
              </a:spcAft>
            </a:pPr>
            <a:r>
              <a:rPr lang="nl-NL" sz="1950" spc="4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2150" spc="40">
                <a:solidFill>
                  <a:srgbClr val="005171"/>
                </a:solidFill>
                <a:latin typeface="Verdana" panose="02020603050405020304" pitchFamily="2"/>
              </a:rPr>
              <a:t>Verbinding </a:t>
            </a:r>
          </a:p>
          <a:p>
            <a:pPr marL="0" marR="0" indent="0" algn="r"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150" spc="-15">
                <a:solidFill>
                  <a:srgbClr val="005171"/>
                </a:solidFill>
                <a:latin typeface="Verdana" panose="02020603050405020304" pitchFamily="2"/>
              </a:rPr>
              <a:t>Roosendaal 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jdelijke aanduiding voor tekst 301"/>
          <p:cNvSpPr>
            <a:spLocks noGrp="1"/>
          </p:cNvSpPr>
          <p:nvPr>
            <p:ph type="body" idx="10"/>
          </p:nvPr>
        </p:nvSpPr>
        <p:spPr>
          <a:xfrm>
            <a:off x="8752840" y="6371590"/>
            <a:ext cx="255905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95">
                <a:solidFill>
                  <a:srgbClr val="005171"/>
                </a:solidFill>
                <a:latin typeface="Verdana" panose="02020603050405020304" pitchFamily="2"/>
              </a:rPr>
              <a:t>34 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jdelijke aanduiding voor tekst 304"/>
          <p:cNvSpPr>
            <a:spLocks noGrp="1"/>
          </p:cNvSpPr>
          <p:nvPr>
            <p:ph type="body" idx="10"/>
          </p:nvPr>
        </p:nvSpPr>
        <p:spPr>
          <a:xfrm>
            <a:off x="417830" y="215900"/>
            <a:ext cx="8590915" cy="11303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5135"/>
              </a:spcAft>
            </a:pPr>
            <a:r>
              <a:rPr lang="nl-NL" sz="2950" spc="-20">
                <a:solidFill>
                  <a:srgbClr val="005171"/>
                </a:solidFill>
                <a:latin typeface="Verdana" panose="02020603050405020304" pitchFamily="2"/>
              </a:rPr>
              <a:t>Toerisme </a:t>
            </a:r>
          </a:p>
        </p:txBody>
      </p:sp>
      <p:sp>
        <p:nvSpPr>
          <p:cNvPr id="306" name="Tijdelijke aanduiding voor tekst 305"/>
          <p:cNvSpPr>
            <a:spLocks noGrp="1"/>
          </p:cNvSpPr>
          <p:nvPr>
            <p:ph type="body" idx="10"/>
          </p:nvPr>
        </p:nvSpPr>
        <p:spPr>
          <a:xfrm>
            <a:off x="530225" y="1346200"/>
            <a:ext cx="3289300" cy="4926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0170" rIns="0" bIns="0" anchor="t"/>
          <a:lstStyle/>
          <a:p>
            <a:pPr marL="0" marR="0" indent="228600" algn="just">
              <a:lnSpc>
                <a:spcPts val="2100"/>
              </a:lnSpc>
              <a:spcAft>
                <a:spcPts val="0"/>
              </a:spcAft>
              <a:buFont typeface="Verdana"/>
              <a:buChar char="·"/>
            </a:pPr>
            <a:r>
              <a:rPr lang="nl-NL" sz="1750" spc="-20">
                <a:solidFill>
                  <a:srgbClr val="005171"/>
                </a:solidFill>
                <a:latin typeface="Verdana" panose="02020603050405020304" pitchFamily="2"/>
              </a:rPr>
              <a:t>Meer toeristen </a:t>
            </a:r>
          </a:p>
          <a:p>
            <a:pPr marL="685800" marR="0" indent="274320" algn="just">
              <a:lnSpc>
                <a:spcPts val="2200"/>
              </a:lnSpc>
              <a:spcBef>
                <a:spcPts val="135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65">
                <a:solidFill>
                  <a:srgbClr val="005171"/>
                </a:solidFill>
                <a:latin typeface="Verdana" panose="02020603050405020304" pitchFamily="2"/>
              </a:rPr>
              <a:t>Klimaatverandering</a:t>
            </a:r>
            <a:r>
              <a:rPr lang="nl-NL" sz="1750" spc="-80" baseline="30000">
                <a:solidFill>
                  <a:srgbClr val="005171"/>
                </a:solidFill>
                <a:latin typeface="Verdana" panose="02020603050405020304" pitchFamily="2"/>
              </a:rPr>
              <a:t>1</a:t>
            </a:r>
          </a:p>
          <a:p>
            <a:pPr marL="0" marR="0" indent="228600" algn="just">
              <a:lnSpc>
                <a:spcPts val="2100"/>
              </a:lnSpc>
              <a:spcBef>
                <a:spcPts val="1565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-15">
                <a:solidFill>
                  <a:srgbClr val="005171"/>
                </a:solidFill>
                <a:latin typeface="Verdana" panose="02020603050405020304" pitchFamily="2"/>
              </a:rPr>
              <a:t>Dagrecreatie </a:t>
            </a:r>
          </a:p>
          <a:p>
            <a:pPr marL="685800" marR="0" indent="274320" algn="just">
              <a:lnSpc>
                <a:spcPts val="2100"/>
              </a:lnSpc>
              <a:spcBef>
                <a:spcPts val="1385"/>
              </a:spcBef>
              <a:spcAft>
                <a:spcPts val="25175"/>
              </a:spcAft>
              <a:buFont typeface="Verdana"/>
              <a:buChar char="l"/>
            </a:pPr>
            <a:r>
              <a:rPr lang="nl-NL" sz="1750" spc="-15">
                <a:solidFill>
                  <a:srgbClr val="005171"/>
                </a:solidFill>
                <a:latin typeface="Verdana" panose="02020603050405020304" pitchFamily="2"/>
              </a:rPr>
              <a:t>Natuurtoerisme 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ijdelijke aanduiding voor tekst 314"/>
          <p:cNvSpPr>
            <a:spLocks noGrp="1"/>
          </p:cNvSpPr>
          <p:nvPr>
            <p:ph type="body" idx="10"/>
          </p:nvPr>
        </p:nvSpPr>
        <p:spPr>
          <a:xfrm>
            <a:off x="332740" y="199390"/>
            <a:ext cx="8212455" cy="6488430"/>
          </a:xfrm>
          <a:prstGeom prst="rect">
            <a:avLst/>
          </a:prstGeom>
          <a:solidFill>
            <a:srgbClr val="FDFE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18" name="Tijdelijke aanduiding voor tekst 317"/>
          <p:cNvSpPr>
            <a:spLocks noGrp="1"/>
          </p:cNvSpPr>
          <p:nvPr>
            <p:ph type="body" idx="10"/>
          </p:nvPr>
        </p:nvSpPr>
        <p:spPr>
          <a:xfrm>
            <a:off x="3861435" y="4725670"/>
            <a:ext cx="1629410" cy="220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ctr">
              <a:lnSpc>
                <a:spcPts val="1600"/>
              </a:lnSpc>
              <a:spcAft>
                <a:spcPts val="0"/>
              </a:spcAft>
            </a:pPr>
            <a:r>
              <a:rPr lang="nl-NL" sz="1400" spc="-45">
                <a:solidFill>
                  <a:srgbClr val="005171"/>
                </a:solidFill>
                <a:latin typeface="Verdana" panose="02020603050405020304" pitchFamily="2"/>
              </a:rPr>
              <a:t>Duurzame energie </a:t>
            </a:r>
          </a:p>
        </p:txBody>
      </p:sp>
      <p:sp>
        <p:nvSpPr>
          <p:cNvPr id="319" name="Tijdelijke aanduiding voor tekst 318"/>
          <p:cNvSpPr>
            <a:spLocks noGrp="1"/>
          </p:cNvSpPr>
          <p:nvPr>
            <p:ph type="body" idx="10"/>
          </p:nvPr>
        </p:nvSpPr>
        <p:spPr>
          <a:xfrm>
            <a:off x="6080760" y="236855"/>
            <a:ext cx="1708150" cy="220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35"/>
              </a:spcAft>
            </a:pPr>
            <a:r>
              <a:rPr lang="nl-NL" sz="140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320" name="Tijdelijke aanduiding voor tekst 319"/>
          <p:cNvSpPr>
            <a:spLocks noGrp="1"/>
          </p:cNvSpPr>
          <p:nvPr>
            <p:ph type="body" idx="10"/>
          </p:nvPr>
        </p:nvSpPr>
        <p:spPr>
          <a:xfrm>
            <a:off x="6068060" y="2526665"/>
            <a:ext cx="152146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spc="-5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</p:txBody>
      </p:sp>
      <p:sp>
        <p:nvSpPr>
          <p:cNvPr id="321" name="Tijdelijke aanduiding voor tekst 320"/>
          <p:cNvSpPr>
            <a:spLocks noGrp="1"/>
          </p:cNvSpPr>
          <p:nvPr>
            <p:ph type="body" idx="10"/>
          </p:nvPr>
        </p:nvSpPr>
        <p:spPr>
          <a:xfrm>
            <a:off x="6080760" y="4729480"/>
            <a:ext cx="1321435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spc="-55">
                <a:solidFill>
                  <a:srgbClr val="005171"/>
                </a:solidFill>
                <a:latin typeface="Verdana" panose="02020603050405020304" pitchFamily="2"/>
              </a:rPr>
              <a:t>Bereikbaarheid 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jdelijke aanduiding voor tekst 323"/>
          <p:cNvSpPr>
            <a:spLocks noGrp="1"/>
          </p:cNvSpPr>
          <p:nvPr>
            <p:ph type="body" idx="10"/>
          </p:nvPr>
        </p:nvSpPr>
        <p:spPr>
          <a:xfrm>
            <a:off x="418465" y="215900"/>
            <a:ext cx="8590915" cy="11303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5135"/>
              </a:spcAft>
            </a:pPr>
            <a:r>
              <a:rPr lang="nl-NL" sz="2950" spc="-15">
                <a:solidFill>
                  <a:srgbClr val="005171"/>
                </a:solidFill>
                <a:latin typeface="Verdana" panose="02020603050405020304" pitchFamily="2"/>
              </a:rPr>
              <a:t>Duurzaamheid 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jdelijke aanduiding voor tekst 337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4A9B1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41" name="Tijdelijke aanduiding voor tekst 340"/>
          <p:cNvSpPr>
            <a:spLocks noGrp="1"/>
          </p:cNvSpPr>
          <p:nvPr>
            <p:ph type="body" idx="10"/>
          </p:nvPr>
        </p:nvSpPr>
        <p:spPr>
          <a:xfrm>
            <a:off x="8752205" y="6379210"/>
            <a:ext cx="25781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85">
                <a:solidFill>
                  <a:srgbClr val="F9FCFD"/>
                </a:solidFill>
                <a:latin typeface="Verdana" panose="02020603050405020304" pitchFamily="2"/>
              </a:rPr>
              <a:t>38 </a:t>
            </a:r>
          </a:p>
        </p:txBody>
      </p:sp>
      <p:sp>
        <p:nvSpPr>
          <p:cNvPr id="342" name="Tijdelijke aanduiding voor tekst 341"/>
          <p:cNvSpPr>
            <a:spLocks noGrp="1"/>
          </p:cNvSpPr>
          <p:nvPr>
            <p:ph type="body" idx="10"/>
          </p:nvPr>
        </p:nvSpPr>
        <p:spPr>
          <a:xfrm>
            <a:off x="4334510" y="6156960"/>
            <a:ext cx="3616325" cy="463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 fontScale="85000"/>
          </a:bodyPr>
          <a:lstStyle/>
          <a:p>
            <a:pPr marL="0" marR="0" indent="0" algn="l">
              <a:lnSpc>
                <a:spcPts val="3600"/>
              </a:lnSpc>
              <a:spcAft>
                <a:spcPts val="35"/>
              </a:spcAft>
            </a:pPr>
            <a:r>
              <a:rPr lang="nl-NL" sz="2950" b="1" spc="35">
                <a:solidFill>
                  <a:srgbClr val="000000"/>
                </a:solidFill>
                <a:latin typeface="Verdana" panose="02020603050405020304" pitchFamily="2"/>
              </a:rPr>
              <a:t>Overkapte snelweg 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jdelijke aanduiding voor tekst 344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74C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48" name="Tijdelijke aanduiding voor tekst 347"/>
          <p:cNvSpPr>
            <a:spLocks noGrp="1"/>
          </p:cNvSpPr>
          <p:nvPr>
            <p:ph type="body" idx="10"/>
          </p:nvPr>
        </p:nvSpPr>
        <p:spPr>
          <a:xfrm>
            <a:off x="525780" y="236220"/>
            <a:ext cx="3620770" cy="463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 fontScale="85000"/>
          </a:bodyPr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nl-NL" sz="2950" b="1" spc="35">
                <a:solidFill>
                  <a:srgbClr val="000000"/>
                </a:solidFill>
                <a:latin typeface="Verdana" panose="02020603050405020304" pitchFamily="2"/>
              </a:rPr>
              <a:t>Overkapte snelweg </a:t>
            </a:r>
          </a:p>
        </p:txBody>
      </p:sp>
      <p:sp>
        <p:nvSpPr>
          <p:cNvPr id="349" name="Tijdelijke aanduiding voor tekst 348"/>
          <p:cNvSpPr>
            <a:spLocks noGrp="1"/>
          </p:cNvSpPr>
          <p:nvPr>
            <p:ph type="body" idx="10"/>
          </p:nvPr>
        </p:nvSpPr>
        <p:spPr>
          <a:xfrm>
            <a:off x="8752205" y="6379210"/>
            <a:ext cx="25781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80">
                <a:solidFill>
                  <a:srgbClr val="F8FDFC"/>
                </a:solidFill>
                <a:latin typeface="Verdana" panose="02020603050405020304" pitchFamily="2"/>
              </a:rPr>
              <a:t>39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tekst 27"/>
          <p:cNvSpPr>
            <a:spLocks noGrp="1"/>
          </p:cNvSpPr>
          <p:nvPr>
            <p:ph type="body" idx="10"/>
          </p:nvPr>
        </p:nvSpPr>
        <p:spPr>
          <a:xfrm>
            <a:off x="392430" y="0"/>
            <a:ext cx="8615045" cy="6860540"/>
          </a:xfrm>
          <a:prstGeom prst="rect">
            <a:avLst/>
          </a:prstGeom>
          <a:solidFill>
            <a:srgbClr val="F1F7E5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1" name="Tijdelijke aanduiding voor tekst 30"/>
          <p:cNvSpPr>
            <a:spLocks noGrp="1"/>
          </p:cNvSpPr>
          <p:nvPr>
            <p:ph type="body" idx="10"/>
          </p:nvPr>
        </p:nvSpPr>
        <p:spPr>
          <a:xfrm>
            <a:off x="8825865" y="6405245"/>
            <a:ext cx="181610" cy="895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50" spc="0">
                <a:solidFill>
                  <a:srgbClr val="005171"/>
                </a:solidFill>
                <a:latin typeface="Verdana" panose="02020603050405020304" pitchFamily="2"/>
              </a:rPr>
              <a:t>4 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jdelijke aanduiding voor tekst 351"/>
          <p:cNvSpPr>
            <a:spLocks noGrp="1"/>
          </p:cNvSpPr>
          <p:nvPr>
            <p:ph type="body" idx="10"/>
          </p:nvPr>
        </p:nvSpPr>
        <p:spPr>
          <a:xfrm>
            <a:off x="130175" y="0"/>
            <a:ext cx="8973185" cy="6859905"/>
          </a:xfrm>
          <a:prstGeom prst="rect">
            <a:avLst/>
          </a:prstGeom>
          <a:solidFill>
            <a:srgbClr val="FBFCF5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55" name="Tijdelijke aanduiding voor tekst 354"/>
          <p:cNvSpPr>
            <a:spLocks noGrp="1"/>
          </p:cNvSpPr>
          <p:nvPr>
            <p:ph type="body" idx="10"/>
          </p:nvPr>
        </p:nvSpPr>
        <p:spPr>
          <a:xfrm>
            <a:off x="544830" y="236855"/>
            <a:ext cx="2296160" cy="462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>
            <a:normAutofit fontScale="85000"/>
          </a:bodyPr>
          <a:lstStyle/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-15">
                <a:solidFill>
                  <a:srgbClr val="000000"/>
                </a:solidFill>
                <a:latin typeface="Verdana" panose="02020603050405020304" pitchFamily="2"/>
              </a:rPr>
              <a:t>Maatregelen </a:t>
            </a:r>
          </a:p>
        </p:txBody>
      </p:sp>
      <p:sp>
        <p:nvSpPr>
          <p:cNvPr id="356" name="Tijdelijke aanduiding voor tekst 355"/>
          <p:cNvSpPr>
            <a:spLocks noGrp="1"/>
          </p:cNvSpPr>
          <p:nvPr>
            <p:ph type="body" idx="10"/>
          </p:nvPr>
        </p:nvSpPr>
        <p:spPr>
          <a:xfrm>
            <a:off x="8747760" y="6381750"/>
            <a:ext cx="26416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110">
                <a:solidFill>
                  <a:srgbClr val="FBFCF5"/>
                </a:solidFill>
                <a:latin typeface="Verdana" panose="02020603050405020304" pitchFamily="2"/>
              </a:rPr>
              <a:t>40 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jdelijke aanduiding voor tekst 370"/>
          <p:cNvSpPr>
            <a:spLocks noGrp="1"/>
          </p:cNvSpPr>
          <p:nvPr>
            <p:ph type="body" idx="10"/>
          </p:nvPr>
        </p:nvSpPr>
        <p:spPr>
          <a:xfrm>
            <a:off x="391795" y="236220"/>
            <a:ext cx="8584565" cy="13423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 fontScale="85000"/>
          </a:bodyPr>
          <a:lstStyle/>
          <a:p>
            <a:pPr marL="137160" marR="0" indent="0" algn="l">
              <a:lnSpc>
                <a:spcPts val="3600"/>
              </a:lnSpc>
              <a:spcAft>
                <a:spcPts val="0"/>
              </a:spcAft>
            </a:pPr>
            <a:r>
              <a:rPr lang="nl-NL" sz="2950" b="1" spc="120">
                <a:solidFill>
                  <a:srgbClr val="004B6D"/>
                </a:solidFill>
                <a:latin typeface="Verdana" panose="02020603050405020304" pitchFamily="2"/>
              </a:rPr>
              <a:t>Gemeente Steenbergen: een zee van </a:t>
            </a:r>
          </a:p>
          <a:p>
            <a:pPr marL="137160" marR="0" indent="0" algn="l">
              <a:lnSpc>
                <a:spcPts val="3600"/>
              </a:lnSpc>
              <a:spcBef>
                <a:spcPts val="445"/>
              </a:spcBef>
              <a:spcAft>
                <a:spcPts val="2915"/>
              </a:spcAft>
            </a:pPr>
            <a:r>
              <a:rPr lang="nl-NL" sz="2950" b="1" spc="60">
                <a:solidFill>
                  <a:srgbClr val="004B6D"/>
                </a:solidFill>
                <a:latin typeface="Verdana" panose="02020603050405020304" pitchFamily="2"/>
              </a:rPr>
              <a:t>rust en innovatie </a:t>
            </a:r>
          </a:p>
        </p:txBody>
      </p:sp>
      <p:sp>
        <p:nvSpPr>
          <p:cNvPr id="372" name="Tijdelijke aanduiding voor tekst 371"/>
          <p:cNvSpPr>
            <a:spLocks noGrp="1"/>
          </p:cNvSpPr>
          <p:nvPr>
            <p:ph type="body" idx="10"/>
          </p:nvPr>
        </p:nvSpPr>
        <p:spPr>
          <a:xfrm>
            <a:off x="391795" y="6277610"/>
            <a:ext cx="8584565" cy="4406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3335" rIns="0" bIns="0" anchor="t"/>
          <a:lstStyle/>
          <a:p>
            <a:pPr marL="640080" marR="0" indent="0" algn="l">
              <a:lnSpc>
                <a:spcPts val="1200"/>
              </a:lnSpc>
              <a:spcAft>
                <a:spcPts val="0"/>
              </a:spcAft>
              <a:tabLst>
                <a:tab pos="8595360" algn="r"/>
              </a:tabLst>
            </a:pPr>
            <a:r>
              <a:rPr lang="nl-NL" sz="1150" b="1" spc="0">
                <a:solidFill>
                  <a:srgbClr val="03213B"/>
                </a:solidFill>
                <a:latin typeface="Arial" panose="02020603050405020304" pitchFamily="2"/>
              </a:rPr>
              <a:t>WAGENINGEN </a:t>
            </a:r>
            <a:r>
              <a:rPr lang="nl-NL" sz="850" b="1" spc="0">
                <a:solidFill>
                  <a:srgbClr val="03213B"/>
                </a:solidFill>
                <a:latin typeface="Verdana" panose="02020603050405020304" pitchFamily="2"/>
              </a:rPr>
              <a:t>42 </a:t>
            </a:r>
          </a:p>
          <a:p>
            <a:pPr marL="0" marR="0" indent="0" algn="l">
              <a:lnSpc>
                <a:spcPts val="1800"/>
              </a:lnSpc>
              <a:spcBef>
                <a:spcPts val="0"/>
              </a:spcBef>
              <a:spcAft>
                <a:spcPts val="355"/>
              </a:spcAft>
            </a:pPr>
            <a:r>
              <a:rPr lang="nl-NL" sz="1550" spc="65">
                <a:solidFill>
                  <a:srgbClr val="005171"/>
                </a:solidFill>
                <a:latin typeface="Arial" panose="02020603050405020304" pitchFamily="2"/>
              </a:rPr>
              <a:t>loowS </a:t>
            </a:r>
            <a:r>
              <a:rPr lang="nl-NL" sz="750" spc="65">
                <a:solidFill>
                  <a:srgbClr val="22AA21"/>
                </a:solidFill>
                <a:latin typeface="Arial" panose="02020603050405020304" pitchFamily="2"/>
              </a:rPr>
              <a:t>JNIVERSITY E. RESEARCH </a:t>
            </a:r>
          </a:p>
        </p:txBody>
      </p:sp>
      <p:sp>
        <p:nvSpPr>
          <p:cNvPr id="373" name="Tijdelijke aanduiding voor tekst 372"/>
          <p:cNvSpPr>
            <a:spLocks noGrp="1"/>
          </p:cNvSpPr>
          <p:nvPr>
            <p:ph type="body" idx="10"/>
          </p:nvPr>
        </p:nvSpPr>
        <p:spPr>
          <a:xfrm>
            <a:off x="7155180" y="1578610"/>
            <a:ext cx="1821180" cy="16446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31775" rIns="0" bIns="0" anchor="t">
            <a:normAutofit fontScale="90000"/>
          </a:bodyPr>
          <a:lstStyle/>
          <a:p>
            <a:pPr marL="1371600" marR="0" indent="0" algn="l">
              <a:lnSpc>
                <a:spcPts val="12100"/>
              </a:lnSpc>
              <a:spcAft>
                <a:spcPts val="0"/>
              </a:spcAft>
            </a:pPr>
            <a:r>
              <a:rPr lang="nl-NL" sz="2700" spc="-165" baseline="30000">
                <a:solidFill>
                  <a:srgbClr val="000000"/>
                </a:solidFill>
                <a:latin typeface="Arial Narrow" panose="02020603050405020304" pitchFamily="2"/>
              </a:rPr>
              <a:t>---------.-Ni</a:t>
            </a:r>
            <a:r>
              <a:rPr lang="nl-NL" sz="100" spc="-165">
                <a:solidFill>
                  <a:srgbClr val="000000"/>
                </a:solidFill>
                <a:latin typeface="Arial Narrow" panose="02020603050405020304" pitchFamily="2"/>
              </a:rPr>
              <a:t> </a:t>
            </a:r>
          </a:p>
        </p:txBody>
      </p:sp>
      <p:sp>
        <p:nvSpPr>
          <p:cNvPr id="374" name="Tijdelijke aanduiding voor tekst 373"/>
          <p:cNvSpPr>
            <a:spLocks noGrp="1"/>
          </p:cNvSpPr>
          <p:nvPr>
            <p:ph type="body" idx="10"/>
          </p:nvPr>
        </p:nvSpPr>
        <p:spPr>
          <a:xfrm>
            <a:off x="5751830" y="3223260"/>
            <a:ext cx="3224530" cy="575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22860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800" spc="360">
                <a:solidFill>
                  <a:srgbClr val="000000"/>
                </a:solidFill>
                <a:latin typeface="Arial Narrow" panose="02020603050405020304" pitchFamily="2"/>
              </a:rPr>
              <a:t>GEMEENTE </a:t>
            </a:r>
          </a:p>
          <a:p>
            <a:pPr marL="0" marR="0" indent="0" algn="l">
              <a:lnSpc>
                <a:spcPts val="2000"/>
              </a:lnSpc>
              <a:spcBef>
                <a:spcPts val="470"/>
              </a:spcBef>
              <a:spcAft>
                <a:spcPts val="0"/>
              </a:spcAft>
            </a:pPr>
            <a:r>
              <a:rPr lang="nl-NL" sz="1800" spc="400">
                <a:solidFill>
                  <a:srgbClr val="000000"/>
                </a:solidFill>
                <a:latin typeface="Arial Narrow" panose="02020603050405020304" pitchFamily="2"/>
              </a:rPr>
              <a:t>STEENBERGEN </a:t>
            </a:r>
          </a:p>
        </p:txBody>
      </p:sp>
      <p:sp>
        <p:nvSpPr>
          <p:cNvPr id="375" name="Tijdelijke aanduiding voor tekst 374"/>
          <p:cNvSpPr>
            <a:spLocks noGrp="1"/>
          </p:cNvSpPr>
          <p:nvPr>
            <p:ph type="body" idx="10"/>
          </p:nvPr>
        </p:nvSpPr>
        <p:spPr>
          <a:xfrm>
            <a:off x="6382385" y="3799205"/>
            <a:ext cx="626745" cy="361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6680" rIns="0" bIns="0" anchor="t">
            <a:normAutofit fontScale="90000"/>
          </a:bodyPr>
          <a:lstStyle/>
          <a:p>
            <a:pPr marL="0" marR="0" indent="0" algn="l">
              <a:lnSpc>
                <a:spcPts val="2000"/>
              </a:lnSpc>
              <a:spcAft>
                <a:spcPts val="0"/>
              </a:spcAft>
            </a:pPr>
            <a:r>
              <a:rPr lang="nl-NL" sz="1800" spc="280">
                <a:solidFill>
                  <a:srgbClr val="000000"/>
                </a:solidFill>
                <a:latin typeface="Arial Narrow" panose="02020603050405020304" pitchFamily="2"/>
              </a:rPr>
              <a:t>2050 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ijdelijke aanduiding voor tekst 391"/>
          <p:cNvSpPr>
            <a:spLocks noGrp="1"/>
          </p:cNvSpPr>
          <p:nvPr>
            <p:ph type="body" idx="10"/>
          </p:nvPr>
        </p:nvSpPr>
        <p:spPr>
          <a:xfrm>
            <a:off x="414655" y="5988050"/>
            <a:ext cx="2057400" cy="717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3230" rIns="0" bIns="0" anchor="t"/>
          <a:lstStyle/>
          <a:p>
            <a:pPr marL="0" marR="0" indent="0" algn="l">
              <a:lnSpc>
                <a:spcPts val="900"/>
              </a:lnSpc>
              <a:spcAft>
                <a:spcPts val="285"/>
              </a:spcAft>
            </a:pPr>
            <a:r>
              <a:rPr lang="nl-NL" sz="1050" b="1" spc="245">
                <a:solidFill>
                  <a:srgbClr val="2FAE2E"/>
                </a:solidFill>
                <a:latin typeface="Verdana" panose="02020603050405020304" pitchFamily="2"/>
              </a:rPr>
              <a:t>A</a:t>
            </a:r>
            <a:r>
              <a:rPr lang="nl-NL" sz="1050" b="1" spc="245">
                <a:solidFill>
                  <a:srgbClr val="003F62"/>
                </a:solidFill>
                <a:latin typeface="Verdana" panose="02020603050405020304" pitchFamily="2"/>
              </a:rPr>
              <a:t>WAGENINGEN </a:t>
            </a:r>
            <a:r>
              <a:rPr lang="nl-NL" sz="700" spc="245">
                <a:solidFill>
                  <a:srgbClr val="18A617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sp>
        <p:nvSpPr>
          <p:cNvPr id="393" name="Tijdelijke aanduiding voor tekst 392"/>
          <p:cNvSpPr>
            <a:spLocks noGrp="1"/>
          </p:cNvSpPr>
          <p:nvPr>
            <p:ph type="body" idx="10"/>
          </p:nvPr>
        </p:nvSpPr>
        <p:spPr>
          <a:xfrm>
            <a:off x="8742680" y="6374130"/>
            <a:ext cx="269240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035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900" b="1" spc="95">
                <a:solidFill>
                  <a:srgbClr val="003F62"/>
                </a:solidFill>
                <a:latin typeface="Verdana" panose="02020603050405020304" pitchFamily="2"/>
              </a:rPr>
              <a:t>44 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ijdelijke aanduiding voor tekst 397"/>
          <p:cNvSpPr>
            <a:spLocks noGrp="1"/>
          </p:cNvSpPr>
          <p:nvPr>
            <p:ph type="body" idx="10"/>
          </p:nvPr>
        </p:nvSpPr>
        <p:spPr>
          <a:xfrm>
            <a:off x="127000" y="215900"/>
            <a:ext cx="8839200" cy="850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035" rIns="0" bIns="0" anchor="t">
            <a:normAutofit fontScale="85000"/>
          </a:bodyPr>
          <a:lstStyle/>
          <a:p>
            <a:pPr marL="411480" marR="0" indent="0" algn="l">
              <a:lnSpc>
                <a:spcPts val="3500"/>
              </a:lnSpc>
              <a:spcAft>
                <a:spcPts val="2900"/>
              </a:spcAft>
            </a:pPr>
            <a:r>
              <a:rPr lang="nl-NL" sz="2950" b="1" spc="114">
                <a:solidFill>
                  <a:srgbClr val="005171"/>
                </a:solidFill>
                <a:latin typeface="Verdana" panose="02020603050405020304" pitchFamily="2"/>
              </a:rPr>
              <a:t>Gemeente Steenbergen 2050 </a:t>
            </a:r>
          </a:p>
        </p:txBody>
      </p:sp>
      <p:sp>
        <p:nvSpPr>
          <p:cNvPr id="399" name="Tijdelijke aanduiding voor tekst 398"/>
          <p:cNvSpPr>
            <a:spLocks noGrp="1"/>
          </p:cNvSpPr>
          <p:nvPr>
            <p:ph type="body" idx="10"/>
          </p:nvPr>
        </p:nvSpPr>
        <p:spPr>
          <a:xfrm>
            <a:off x="127000" y="1066165"/>
            <a:ext cx="8839200" cy="21596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80390" rIns="0" bIns="0" anchor="t">
            <a:normAutofit fontScale="85000"/>
          </a:bodyPr>
          <a:lstStyle/>
          <a:p>
            <a:pPr marL="411480" marR="0" indent="0" algn="l">
              <a:lnSpc>
                <a:spcPts val="2600"/>
              </a:lnSpc>
              <a:spcAft>
                <a:spcPts val="0"/>
              </a:spcAft>
            </a:pPr>
            <a:r>
              <a:rPr lang="nl-NL" sz="2150" b="1" spc="100">
                <a:solidFill>
                  <a:srgbClr val="005171"/>
                </a:solidFill>
                <a:latin typeface="Verdana" panose="02020603050405020304" pitchFamily="2"/>
              </a:rPr>
              <a:t>Samen Sterk, Samen Steenbergen </a:t>
            </a:r>
          </a:p>
          <a:p>
            <a:pPr marL="411480" marR="0" indent="0" algn="l">
              <a:lnSpc>
                <a:spcPts val="2600"/>
              </a:lnSpc>
              <a:spcBef>
                <a:spcPts val="2430"/>
              </a:spcBef>
              <a:spcAft>
                <a:spcPts val="4715"/>
              </a:spcAft>
            </a:pPr>
            <a:r>
              <a:rPr lang="nl-NL" sz="2150" b="1" spc="55">
                <a:solidFill>
                  <a:srgbClr val="005171"/>
                </a:solidFill>
                <a:latin typeface="Verdana" panose="02020603050405020304" pitchFamily="2"/>
              </a:rPr>
              <a:t>21</a:t>
            </a:r>
            <a:r>
              <a:rPr lang="nl-NL" sz="2150" b="1" spc="55">
                <a:solidFill>
                  <a:srgbClr val="00496B"/>
                </a:solidFill>
                <a:latin typeface="Verdana" panose="02020603050405020304" pitchFamily="2"/>
              </a:rPr>
              <a:t> juni</a:t>
            </a:r>
            <a:r>
              <a:rPr lang="nl-NL" sz="2150" b="1" spc="55">
                <a:solidFill>
                  <a:srgbClr val="005171"/>
                </a:solidFill>
                <a:latin typeface="Verdana" panose="02020603050405020304" pitchFamily="2"/>
              </a:rPr>
              <a:t> 2019 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ijdelijke aanduiding voor tekst 408"/>
          <p:cNvSpPr>
            <a:spLocks noGrp="1"/>
          </p:cNvSpPr>
          <p:nvPr>
            <p:ph type="body" idx="10"/>
          </p:nvPr>
        </p:nvSpPr>
        <p:spPr>
          <a:xfrm>
            <a:off x="299085" y="215900"/>
            <a:ext cx="8839200" cy="1035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228600" marR="0" indent="0" algn="l">
              <a:lnSpc>
                <a:spcPts val="3500"/>
              </a:lnSpc>
              <a:spcAft>
                <a:spcPts val="4345"/>
              </a:spcAft>
            </a:pPr>
            <a:r>
              <a:rPr lang="nl-NL" sz="2950" spc="-35">
                <a:solidFill>
                  <a:srgbClr val="005171"/>
                </a:solidFill>
                <a:latin typeface="Verdana" panose="02020603050405020304" pitchFamily="2"/>
              </a:rPr>
              <a:t>Inhoud </a:t>
            </a:r>
          </a:p>
        </p:txBody>
      </p:sp>
      <p:sp>
        <p:nvSpPr>
          <p:cNvPr id="410" name="Tijdelijke aanduiding voor tekst 409"/>
          <p:cNvSpPr>
            <a:spLocks noGrp="1"/>
          </p:cNvSpPr>
          <p:nvPr>
            <p:ph type="body" idx="10"/>
          </p:nvPr>
        </p:nvSpPr>
        <p:spPr>
          <a:xfrm>
            <a:off x="542290" y="1251585"/>
            <a:ext cx="3314700" cy="5020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191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Scenario </a:t>
            </a:r>
          </a:p>
          <a:p>
            <a:pPr marL="0" marR="0" indent="228600" algn="just">
              <a:lnSpc>
                <a:spcPts val="2600"/>
              </a:lnSpc>
              <a:spcBef>
                <a:spcPts val="113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0">
                <a:solidFill>
                  <a:srgbClr val="005171"/>
                </a:solidFill>
                <a:latin typeface="Verdana" panose="02020603050405020304" pitchFamily="2"/>
              </a:rPr>
              <a:t>Onze visie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55">
                <a:solidFill>
                  <a:srgbClr val="005171"/>
                </a:solidFill>
                <a:latin typeface="Verdana" panose="02020603050405020304" pitchFamily="2"/>
              </a:rPr>
              <a:t>Innovatieve landbouw </a:t>
            </a:r>
          </a:p>
          <a:p>
            <a:pPr marL="0" marR="0" indent="228600" algn="just">
              <a:lnSpc>
                <a:spcPts val="2600"/>
              </a:lnSpc>
              <a:spcBef>
                <a:spcPts val="111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75">
                <a:solidFill>
                  <a:srgbClr val="005171"/>
                </a:solidFill>
                <a:latin typeface="Verdana" panose="02020603050405020304" pitchFamily="2"/>
              </a:rPr>
              <a:t>Wonen </a:t>
            </a:r>
          </a:p>
          <a:p>
            <a:pPr marL="0" marR="0" indent="228600" algn="just">
              <a:lnSpc>
                <a:spcPts val="2600"/>
              </a:lnSpc>
              <a:spcBef>
                <a:spcPts val="111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Mobiliteit </a:t>
            </a:r>
          </a:p>
          <a:p>
            <a:pPr marL="0" marR="0" indent="228600" algn="just">
              <a:lnSpc>
                <a:spcPts val="2600"/>
              </a:lnSpc>
              <a:spcBef>
                <a:spcPts val="111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Natuur &amp; recreatie </a:t>
            </a:r>
          </a:p>
          <a:p>
            <a:pPr marL="0" marR="0" indent="228600" algn="just">
              <a:lnSpc>
                <a:spcPts val="2600"/>
              </a:lnSpc>
              <a:spcBef>
                <a:spcPts val="1110"/>
              </a:spcBef>
              <a:spcAft>
                <a:spcPts val="14350"/>
              </a:spcAft>
              <a:buFont typeface="Verdana"/>
              <a:buChar char="·"/>
            </a:pPr>
            <a:r>
              <a:rPr lang="nl-NL" sz="2150" spc="-30">
                <a:solidFill>
                  <a:srgbClr val="005171"/>
                </a:solidFill>
                <a:latin typeface="Verdana" panose="02020603050405020304" pitchFamily="2"/>
              </a:rPr>
              <a:t>Tijdsfasering 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ijdelijke aanduiding voor tekst 418"/>
          <p:cNvSpPr>
            <a:spLocks noGrp="1"/>
          </p:cNvSpPr>
          <p:nvPr>
            <p:ph type="body" idx="10"/>
          </p:nvPr>
        </p:nvSpPr>
        <p:spPr>
          <a:xfrm>
            <a:off x="283845" y="228600"/>
            <a:ext cx="8839200" cy="3956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240" rIns="0" bIns="0" anchor="t">
            <a:normAutofit fontScale="85000"/>
          </a:bodyPr>
          <a:lstStyle/>
          <a:p>
            <a:pPr marL="228600" marR="0" indent="0" algn="l">
              <a:lnSpc>
                <a:spcPts val="3000"/>
              </a:lnSpc>
              <a:spcAft>
                <a:spcPts val="0"/>
              </a:spcAft>
            </a:pPr>
            <a:r>
              <a:rPr lang="nl-NL" sz="2950" b="1" spc="50">
                <a:solidFill>
                  <a:srgbClr val="005171"/>
                </a:solidFill>
                <a:latin typeface="Verdana" panose="02020603050405020304" pitchFamily="2"/>
              </a:rPr>
              <a:t>Scenario 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ijdelijke aanduiding voor tekst 428"/>
          <p:cNvSpPr>
            <a:spLocks noGrp="1"/>
          </p:cNvSpPr>
          <p:nvPr>
            <p:ph type="body" idx="10"/>
          </p:nvPr>
        </p:nvSpPr>
        <p:spPr>
          <a:xfrm>
            <a:off x="417830" y="266700"/>
            <a:ext cx="8590915" cy="797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590" rIns="0" bIns="0" anchor="t"/>
          <a:lstStyle/>
          <a:p>
            <a:pPr marL="45720" marR="0" indent="0" algn="l">
              <a:lnSpc>
                <a:spcPts val="3500"/>
              </a:lnSpc>
              <a:spcAft>
                <a:spcPts val="2570"/>
              </a:spcAft>
            </a:pPr>
            <a:r>
              <a:rPr lang="nl-NL" sz="2950" spc="-5">
                <a:solidFill>
                  <a:srgbClr val="005171"/>
                </a:solidFill>
                <a:latin typeface="Verdana" panose="02020603050405020304" pitchFamily="2"/>
              </a:rPr>
              <a:t>Onze visie 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jdelijke aanduiding voor tekst 443"/>
          <p:cNvSpPr>
            <a:spLocks noGrp="1"/>
          </p:cNvSpPr>
          <p:nvPr>
            <p:ph type="body" idx="10"/>
          </p:nvPr>
        </p:nvSpPr>
        <p:spPr>
          <a:xfrm>
            <a:off x="235585" y="5885180"/>
            <a:ext cx="8839200" cy="187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182880" marR="0" indent="0" algn="l">
              <a:lnSpc>
                <a:spcPts val="1400"/>
              </a:lnSpc>
              <a:spcAft>
                <a:spcPts val="25"/>
              </a:spcAft>
              <a:tabLst>
                <a:tab pos="2926080" algn="l"/>
                <a:tab pos="5806440" algn="l"/>
              </a:tabLst>
            </a:pPr>
            <a:r>
              <a:rPr lang="nl-NL" sz="1300" b="1" spc="-20">
                <a:solidFill>
                  <a:srgbClr val="005171"/>
                </a:solidFill>
                <a:latin typeface="Verdana" panose="02020603050405020304" pitchFamily="2"/>
              </a:rPr>
              <a:t>Wonen Mobiliteit Natuur &amp; recreatie 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ijdelijke aanduiding voor tekst 450"/>
          <p:cNvSpPr>
            <a:spLocks noGrp="1"/>
          </p:cNvSpPr>
          <p:nvPr>
            <p:ph type="body" idx="10"/>
          </p:nvPr>
        </p:nvSpPr>
        <p:spPr>
          <a:xfrm>
            <a:off x="294640" y="215900"/>
            <a:ext cx="8839200" cy="8966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228600" marR="0" indent="0" algn="l">
              <a:lnSpc>
                <a:spcPts val="3500"/>
              </a:lnSpc>
              <a:spcAft>
                <a:spcPts val="3265"/>
              </a:spcAft>
            </a:pPr>
            <a:r>
              <a:rPr lang="nl-NL" sz="2950" spc="5">
                <a:solidFill>
                  <a:srgbClr val="005171"/>
                </a:solidFill>
                <a:latin typeface="Verdana" panose="02020603050405020304" pitchFamily="2"/>
              </a:rPr>
              <a:t>Innovatieve landbouw </a:t>
            </a:r>
          </a:p>
        </p:txBody>
      </p:sp>
      <p:sp>
        <p:nvSpPr>
          <p:cNvPr id="452" name="Tijdelijke aanduiding voor tekst 451"/>
          <p:cNvSpPr>
            <a:spLocks noGrp="1"/>
          </p:cNvSpPr>
          <p:nvPr>
            <p:ph type="body" idx="10"/>
          </p:nvPr>
        </p:nvSpPr>
        <p:spPr>
          <a:xfrm>
            <a:off x="433070" y="1112520"/>
            <a:ext cx="2806700" cy="4907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5">
                <a:solidFill>
                  <a:srgbClr val="005171"/>
                </a:solidFill>
                <a:latin typeface="Verdana" panose="02020603050405020304" pitchFamily="2"/>
              </a:rPr>
              <a:t>Big Data (GMO’s)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Mozaïeklandschap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5">
                <a:solidFill>
                  <a:srgbClr val="005171"/>
                </a:solidFill>
                <a:latin typeface="Verdana" panose="02020603050405020304" pitchFamily="2"/>
              </a:rPr>
              <a:t>Zero waste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Duurzame energie </a:t>
            </a:r>
          </a:p>
          <a:p>
            <a:pPr marL="0" marR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Hoogopgeleiden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16080"/>
              </a:spcAft>
              <a:buFont typeface="Verdana"/>
              <a:buChar char="·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Lokale markten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tekst 33"/>
          <p:cNvSpPr>
            <a:spLocks noGrp="1"/>
          </p:cNvSpPr>
          <p:nvPr>
            <p:ph type="body" idx="10"/>
          </p:nvPr>
        </p:nvSpPr>
        <p:spPr>
          <a:xfrm>
            <a:off x="178435" y="146050"/>
            <a:ext cx="8819515" cy="6606540"/>
          </a:xfrm>
          <a:prstGeom prst="rect">
            <a:avLst/>
          </a:prstGeom>
          <a:solidFill>
            <a:srgbClr val="FDFD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7" name="Tijdelijke aanduiding voor tekst 36"/>
          <p:cNvSpPr>
            <a:spLocks noGrp="1"/>
          </p:cNvSpPr>
          <p:nvPr>
            <p:ph type="body" idx="10"/>
          </p:nvPr>
        </p:nvSpPr>
        <p:spPr>
          <a:xfrm>
            <a:off x="8840470" y="6366510"/>
            <a:ext cx="15430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50" spc="0">
                <a:solidFill>
                  <a:srgbClr val="015170"/>
                </a:solidFill>
                <a:latin typeface="Verdana" panose="02020603050405020304" pitchFamily="2"/>
              </a:rPr>
              <a:t>5 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ijdelijke aanduiding voor tekst 484"/>
          <p:cNvSpPr>
            <a:spLocks noGrp="1"/>
          </p:cNvSpPr>
          <p:nvPr>
            <p:ph type="body" idx="10"/>
          </p:nvPr>
        </p:nvSpPr>
        <p:spPr>
          <a:xfrm>
            <a:off x="235585" y="5885180"/>
            <a:ext cx="8839200" cy="187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182880" marR="0" indent="0" algn="l">
              <a:lnSpc>
                <a:spcPts val="1400"/>
              </a:lnSpc>
              <a:spcAft>
                <a:spcPts val="25"/>
              </a:spcAft>
              <a:tabLst>
                <a:tab pos="2926080" algn="l"/>
                <a:tab pos="5806440" algn="l"/>
              </a:tabLst>
            </a:pPr>
            <a:r>
              <a:rPr lang="nl-NL" sz="1300" b="1" spc="-20">
                <a:solidFill>
                  <a:srgbClr val="005171"/>
                </a:solidFill>
                <a:latin typeface="Verdana" panose="02020603050405020304" pitchFamily="2"/>
              </a:rPr>
              <a:t>Wonen Mobiliteit Natuur &amp; recreatie 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ijdelijke aanduiding voor tekst 491"/>
          <p:cNvSpPr>
            <a:spLocks noGrp="1"/>
          </p:cNvSpPr>
          <p:nvPr>
            <p:ph type="body" idx="10"/>
          </p:nvPr>
        </p:nvSpPr>
        <p:spPr>
          <a:xfrm>
            <a:off x="299085" y="215900"/>
            <a:ext cx="8839200" cy="802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228600" marR="0" indent="0" algn="l">
              <a:lnSpc>
                <a:spcPts val="3500"/>
              </a:lnSpc>
              <a:spcAft>
                <a:spcPts val="2545"/>
              </a:spcAft>
            </a:pPr>
            <a:r>
              <a:rPr lang="nl-NL" sz="2950" spc="-60">
                <a:solidFill>
                  <a:srgbClr val="005171"/>
                </a:solidFill>
                <a:latin typeface="Verdana" panose="02020603050405020304" pitchFamily="2"/>
              </a:rPr>
              <a:t>Wonen 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jdelijke aanduiding voor tekst 505"/>
          <p:cNvSpPr>
            <a:spLocks noGrp="1"/>
          </p:cNvSpPr>
          <p:nvPr>
            <p:ph type="body" idx="10"/>
          </p:nvPr>
        </p:nvSpPr>
        <p:spPr>
          <a:xfrm>
            <a:off x="398780" y="225425"/>
            <a:ext cx="8612505" cy="6441440"/>
          </a:xfrm>
          <a:prstGeom prst="rect">
            <a:avLst/>
          </a:prstGeom>
          <a:solidFill>
            <a:srgbClr val="FDFD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509" name="Tijdelijke aanduiding voor tekst 508"/>
          <p:cNvSpPr>
            <a:spLocks noGrp="1"/>
          </p:cNvSpPr>
          <p:nvPr>
            <p:ph type="body" idx="10"/>
          </p:nvPr>
        </p:nvSpPr>
        <p:spPr>
          <a:xfrm>
            <a:off x="8752840" y="6405245"/>
            <a:ext cx="25844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5">
                <a:solidFill>
                  <a:srgbClr val="015272"/>
                </a:solidFill>
                <a:latin typeface="Verdana" panose="02020603050405020304" pitchFamily="2"/>
              </a:rPr>
              <a:t>55 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ijdelijke aanduiding voor tekst 513"/>
          <p:cNvSpPr>
            <a:spLocks noGrp="1"/>
          </p:cNvSpPr>
          <p:nvPr>
            <p:ph type="body" idx="10"/>
          </p:nvPr>
        </p:nvSpPr>
        <p:spPr>
          <a:xfrm>
            <a:off x="235585" y="5885180"/>
            <a:ext cx="8839200" cy="187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182880" marR="0" indent="0" algn="l">
              <a:lnSpc>
                <a:spcPts val="1400"/>
              </a:lnSpc>
              <a:spcAft>
                <a:spcPts val="25"/>
              </a:spcAft>
              <a:tabLst>
                <a:tab pos="2926080" algn="l"/>
                <a:tab pos="5806440" algn="l"/>
              </a:tabLst>
            </a:pPr>
            <a:r>
              <a:rPr lang="nl-NL" sz="1300" b="1" spc="-20">
                <a:solidFill>
                  <a:srgbClr val="005171"/>
                </a:solidFill>
                <a:latin typeface="Verdana" panose="02020603050405020304" pitchFamily="2"/>
              </a:rPr>
              <a:t>Wonen Mobiliteit Natuur &amp; recreatie 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ijdelijke aanduiding voor tekst 520"/>
          <p:cNvSpPr>
            <a:spLocks noGrp="1"/>
          </p:cNvSpPr>
          <p:nvPr>
            <p:ph type="body" idx="10"/>
          </p:nvPr>
        </p:nvSpPr>
        <p:spPr>
          <a:xfrm>
            <a:off x="417830" y="226060"/>
            <a:ext cx="8590915" cy="6440170"/>
          </a:xfrm>
          <a:prstGeom prst="rect">
            <a:avLst/>
          </a:prstGeom>
          <a:solidFill>
            <a:srgbClr val="FEFEF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524" name="Tijdelijke aanduiding voor tekst 523"/>
          <p:cNvSpPr>
            <a:spLocks noGrp="1"/>
          </p:cNvSpPr>
          <p:nvPr>
            <p:ph type="body" idx="10"/>
          </p:nvPr>
        </p:nvSpPr>
        <p:spPr>
          <a:xfrm>
            <a:off x="8752205" y="6400800"/>
            <a:ext cx="25654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0">
                <a:solidFill>
                  <a:srgbClr val="005171"/>
                </a:solidFill>
                <a:latin typeface="Verdana" panose="02020603050405020304" pitchFamily="2"/>
              </a:rPr>
              <a:t>57 </a:t>
            </a:r>
          </a:p>
        </p:txBody>
      </p:sp>
      <p:sp>
        <p:nvSpPr>
          <p:cNvPr id="525" name="Tijdelijke aanduiding voor tekst 524"/>
          <p:cNvSpPr>
            <a:spLocks noGrp="1"/>
          </p:cNvSpPr>
          <p:nvPr>
            <p:ph type="body" idx="10"/>
          </p:nvPr>
        </p:nvSpPr>
        <p:spPr>
          <a:xfrm>
            <a:off x="545465" y="323215"/>
            <a:ext cx="1697990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950" spc="-114">
                <a:solidFill>
                  <a:srgbClr val="005171"/>
                </a:solidFill>
                <a:latin typeface="Verdana" panose="02020603050405020304" pitchFamily="2"/>
              </a:rPr>
              <a:t>Mobiliteit </a:t>
            </a:r>
          </a:p>
        </p:txBody>
      </p:sp>
      <p:sp>
        <p:nvSpPr>
          <p:cNvPr id="526" name="Tijdelijke aanduiding voor tekst 525"/>
          <p:cNvSpPr>
            <a:spLocks noGrp="1"/>
          </p:cNvSpPr>
          <p:nvPr>
            <p:ph type="body" idx="10"/>
          </p:nvPr>
        </p:nvSpPr>
        <p:spPr>
          <a:xfrm>
            <a:off x="542290" y="1347470"/>
            <a:ext cx="2822575" cy="2768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28600" algn="l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Zelfrijdende auto’s </a:t>
            </a:r>
          </a:p>
        </p:txBody>
      </p:sp>
      <p:sp>
        <p:nvSpPr>
          <p:cNvPr id="527" name="Tijdelijke aanduiding voor tekst 526"/>
          <p:cNvSpPr>
            <a:spLocks noGrp="1"/>
          </p:cNvSpPr>
          <p:nvPr>
            <p:ph type="body" idx="10"/>
          </p:nvPr>
        </p:nvSpPr>
        <p:spPr>
          <a:xfrm>
            <a:off x="542290" y="1624330"/>
            <a:ext cx="2334895" cy="8902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0170" rIns="0" bIns="0" anchor="t"/>
          <a:lstStyle/>
          <a:p>
            <a:pPr marL="0" marR="0" indent="228600" algn="l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80">
                <a:solidFill>
                  <a:srgbClr val="005171"/>
                </a:solidFill>
                <a:latin typeface="Verdana" panose="02020603050405020304" pitchFamily="2"/>
              </a:rPr>
              <a:t>Fietssnelwegen </a:t>
            </a:r>
          </a:p>
          <a:p>
            <a:pPr marL="0" marR="0" indent="228600" algn="l">
              <a:lnSpc>
                <a:spcPts val="2700"/>
              </a:lnSpc>
              <a:spcBef>
                <a:spcPts val="57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Flexibel OV 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ijdelijke aanduiding voor tekst 531"/>
          <p:cNvSpPr>
            <a:spLocks noGrp="1"/>
          </p:cNvSpPr>
          <p:nvPr>
            <p:ph type="body" idx="10"/>
          </p:nvPr>
        </p:nvSpPr>
        <p:spPr>
          <a:xfrm>
            <a:off x="235585" y="5885180"/>
            <a:ext cx="8839200" cy="187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182880" marR="0" indent="0" algn="l">
              <a:lnSpc>
                <a:spcPts val="1400"/>
              </a:lnSpc>
              <a:spcAft>
                <a:spcPts val="25"/>
              </a:spcAft>
              <a:tabLst>
                <a:tab pos="2926080" algn="l"/>
                <a:tab pos="5806440" algn="l"/>
              </a:tabLst>
            </a:pPr>
            <a:r>
              <a:rPr lang="nl-NL" sz="1300" b="1" spc="-20">
                <a:solidFill>
                  <a:srgbClr val="005171"/>
                </a:solidFill>
                <a:latin typeface="Verdana" panose="02020603050405020304" pitchFamily="2"/>
              </a:rPr>
              <a:t>Wonen Mobiliteit Natuur &amp; recreatie 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ijdelijke aanduiding voor tekst 540"/>
          <p:cNvSpPr>
            <a:spLocks noGrp="1"/>
          </p:cNvSpPr>
          <p:nvPr>
            <p:ph type="body" idx="10"/>
          </p:nvPr>
        </p:nvSpPr>
        <p:spPr>
          <a:xfrm>
            <a:off x="540385" y="1250950"/>
            <a:ext cx="2286000" cy="906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28600" algn="l">
              <a:lnSpc>
                <a:spcPts val="33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Meer vrije tijd </a:t>
            </a:r>
          </a:p>
          <a:p>
            <a:pPr marL="0" marR="0" indent="228600" algn="l">
              <a:lnSpc>
                <a:spcPts val="3500"/>
              </a:lnSpc>
              <a:spcBef>
                <a:spcPts val="20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60">
                <a:solidFill>
                  <a:srgbClr val="005171"/>
                </a:solidFill>
                <a:latin typeface="Verdana" panose="02020603050405020304" pitchFamily="2"/>
              </a:rPr>
              <a:t>Cultuurhistorie </a:t>
            </a:r>
          </a:p>
        </p:txBody>
      </p:sp>
      <p:sp>
        <p:nvSpPr>
          <p:cNvPr id="542" name="Tijdelijke aanduiding voor tekst 541"/>
          <p:cNvSpPr>
            <a:spLocks noGrp="1"/>
          </p:cNvSpPr>
          <p:nvPr>
            <p:ph type="body" idx="10"/>
          </p:nvPr>
        </p:nvSpPr>
        <p:spPr>
          <a:xfrm>
            <a:off x="8748395" y="6372860"/>
            <a:ext cx="262890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45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114">
                <a:solidFill>
                  <a:srgbClr val="005171"/>
                </a:solidFill>
                <a:latin typeface="Verdana" panose="02020603050405020304" pitchFamily="2"/>
              </a:rPr>
              <a:t>60 </a:t>
            </a:r>
          </a:p>
        </p:txBody>
      </p:sp>
      <p:sp>
        <p:nvSpPr>
          <p:cNvPr id="543" name="Tijdelijke aanduiding voor tekst 542"/>
          <p:cNvSpPr>
            <a:spLocks noGrp="1"/>
          </p:cNvSpPr>
          <p:nvPr>
            <p:ph type="body" idx="10"/>
          </p:nvPr>
        </p:nvSpPr>
        <p:spPr>
          <a:xfrm>
            <a:off x="544195" y="234315"/>
            <a:ext cx="3495675" cy="455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8255" rIns="0" bIns="0" anchor="t"/>
          <a:lstStyle/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spc="-40">
                <a:solidFill>
                  <a:srgbClr val="005171"/>
                </a:solidFill>
                <a:latin typeface="Verdana" panose="02020603050405020304" pitchFamily="2"/>
              </a:rPr>
              <a:t>Natuur &amp; recreatie 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ijdelijke aanduiding voor tekst 547"/>
          <p:cNvSpPr>
            <a:spLocks noGrp="1"/>
          </p:cNvSpPr>
          <p:nvPr>
            <p:ph type="body" idx="10"/>
          </p:nvPr>
        </p:nvSpPr>
        <p:spPr>
          <a:xfrm>
            <a:off x="509270" y="242570"/>
            <a:ext cx="2410460" cy="4521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45" rIns="0" bIns="0" anchor="t">
            <a:normAutofit fontScale="85000"/>
          </a:bodyPr>
          <a:lstStyle/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00" b="1" spc="20">
                <a:solidFill>
                  <a:srgbClr val="005171"/>
                </a:solidFill>
                <a:latin typeface="Verdana" panose="02020603050405020304" pitchFamily="2"/>
              </a:rPr>
              <a:t>Tijdsfasering </a:t>
            </a:r>
          </a:p>
        </p:txBody>
      </p:sp>
      <p:sp>
        <p:nvSpPr>
          <p:cNvPr id="549" name="Tijdelijke aanduiding voor tekst 548"/>
          <p:cNvSpPr>
            <a:spLocks noGrp="1"/>
          </p:cNvSpPr>
          <p:nvPr>
            <p:ph type="body" idx="10"/>
          </p:nvPr>
        </p:nvSpPr>
        <p:spPr>
          <a:xfrm>
            <a:off x="6397625" y="770255"/>
            <a:ext cx="44831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>
            <a:normAutofit fontScale="95000"/>
          </a:bodyPr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nl-NL" sz="1750" b="1" spc="-85">
                <a:solidFill>
                  <a:srgbClr val="005171"/>
                </a:solidFill>
                <a:latin typeface="Calibri" panose="02020603050405020304" pitchFamily="2"/>
              </a:rPr>
              <a:t>2020 </a:t>
            </a:r>
          </a:p>
        </p:txBody>
      </p:sp>
      <p:sp>
        <p:nvSpPr>
          <p:cNvPr id="550" name="Tijdelijke aanduiding voor tekst 549"/>
          <p:cNvSpPr>
            <a:spLocks noGrp="1"/>
          </p:cNvSpPr>
          <p:nvPr>
            <p:ph type="body" idx="10"/>
          </p:nvPr>
        </p:nvSpPr>
        <p:spPr>
          <a:xfrm>
            <a:off x="6397625" y="6131560"/>
            <a:ext cx="44831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>
            <a:normAutofit fontScale="95000"/>
          </a:bodyPr>
          <a:lstStyle/>
          <a:p>
            <a:pPr marL="0" marR="0" indent="0" algn="l">
              <a:lnSpc>
                <a:spcPts val="2000"/>
              </a:lnSpc>
              <a:spcAft>
                <a:spcPts val="0"/>
              </a:spcAft>
            </a:pPr>
            <a:r>
              <a:rPr lang="nl-NL" sz="1750" b="1" spc="-85">
                <a:solidFill>
                  <a:srgbClr val="005171"/>
                </a:solidFill>
                <a:latin typeface="Calibri" panose="02020603050405020304" pitchFamily="2"/>
              </a:rPr>
              <a:t>2050 </a:t>
            </a:r>
          </a:p>
        </p:txBody>
      </p:sp>
      <p:sp>
        <p:nvSpPr>
          <p:cNvPr id="551" name="Tijdelijke aanduiding voor tekst 550"/>
          <p:cNvSpPr>
            <a:spLocks noGrp="1"/>
          </p:cNvSpPr>
          <p:nvPr>
            <p:ph type="body" idx="10"/>
          </p:nvPr>
        </p:nvSpPr>
        <p:spPr>
          <a:xfrm>
            <a:off x="8749030" y="6382385"/>
            <a:ext cx="253365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800" b="1" spc="95">
                <a:solidFill>
                  <a:srgbClr val="005171"/>
                </a:solidFill>
                <a:latin typeface="Verdana" panose="02020603050405020304" pitchFamily="2"/>
              </a:rPr>
              <a:t>61 </a:t>
            </a:r>
          </a:p>
        </p:txBody>
      </p:sp>
      <p:sp>
        <p:nvSpPr>
          <p:cNvPr id="552" name="Tijdelijke aanduiding voor tekst 551"/>
          <p:cNvSpPr>
            <a:spLocks noGrp="1"/>
          </p:cNvSpPr>
          <p:nvPr>
            <p:ph type="body" idx="10"/>
          </p:nvPr>
        </p:nvSpPr>
        <p:spPr>
          <a:xfrm>
            <a:off x="7827010" y="2864485"/>
            <a:ext cx="1216660" cy="15608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900" b="1" spc="-10">
                <a:solidFill>
                  <a:srgbClr val="005171"/>
                </a:solidFill>
                <a:latin typeface="Verdana" panose="02020603050405020304" pitchFamily="2"/>
              </a:rPr>
              <a:t>Lokale markt </a:t>
            </a:r>
          </a:p>
          <a:p>
            <a:pPr marL="0" marR="0" indent="0" algn="l">
              <a:lnSpc>
                <a:spcPts val="1900"/>
              </a:lnSpc>
              <a:spcBef>
                <a:spcPts val="290"/>
              </a:spcBef>
              <a:spcAft>
                <a:spcPts val="0"/>
              </a:spcAft>
            </a:pPr>
            <a:r>
              <a:rPr lang="nl-NL" sz="900" b="1" spc="-25">
                <a:solidFill>
                  <a:srgbClr val="005171"/>
                </a:solidFill>
                <a:latin typeface="Verdana" panose="02020603050405020304" pitchFamily="2"/>
              </a:rPr>
              <a:t>Focus boeren Kennisontwikkeling </a:t>
            </a:r>
          </a:p>
          <a:p>
            <a:pPr marL="0" marR="0" indent="0" algn="l">
              <a:lnSpc>
                <a:spcPts val="1200"/>
              </a:lnSpc>
              <a:spcBef>
                <a:spcPts val="1315"/>
              </a:spcBef>
              <a:spcAft>
                <a:spcPts val="0"/>
              </a:spcAft>
            </a:pPr>
            <a:r>
              <a:rPr lang="nl-NL" sz="900" b="1" spc="-20">
                <a:solidFill>
                  <a:srgbClr val="005171"/>
                </a:solidFill>
                <a:latin typeface="Verdana" panose="02020603050405020304" pitchFamily="2"/>
              </a:rPr>
              <a:t>Nieuwe woningen </a:t>
            </a:r>
          </a:p>
          <a:p>
            <a:pPr marL="0" marR="0" indent="0" algn="l">
              <a:lnSpc>
                <a:spcPts val="2100"/>
              </a:lnSpc>
              <a:spcBef>
                <a:spcPts val="335"/>
              </a:spcBef>
              <a:spcAft>
                <a:spcPts val="0"/>
              </a:spcAft>
            </a:pPr>
            <a:r>
              <a:rPr lang="nl-NL" sz="900" b="1" spc="0">
                <a:solidFill>
                  <a:srgbClr val="005171"/>
                </a:solidFill>
                <a:latin typeface="Verdana" panose="02020603050405020304" pitchFamily="2"/>
              </a:rPr>
              <a:t>Mobiliteit </a:t>
            </a:r>
            <a:br/>
            <a:r>
              <a:rPr lang="nl-NL" sz="900" b="1" spc="0">
                <a:solidFill>
                  <a:srgbClr val="005171"/>
                </a:solidFill>
                <a:latin typeface="Verdana" panose="02020603050405020304" pitchFamily="2"/>
              </a:rPr>
              <a:t>Natuur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jdelijke aanduiding voor tekst 39"/>
          <p:cNvSpPr>
            <a:spLocks noGrp="1"/>
          </p:cNvSpPr>
          <p:nvPr>
            <p:ph type="body" idx="10"/>
          </p:nvPr>
        </p:nvSpPr>
        <p:spPr>
          <a:xfrm>
            <a:off x="417830" y="215900"/>
            <a:ext cx="8575675" cy="12928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6430"/>
              </a:spcAft>
            </a:pPr>
            <a:r>
              <a:rPr lang="nl-NL" sz="2950" spc="0">
                <a:solidFill>
                  <a:srgbClr val="005171"/>
                </a:solidFill>
                <a:latin typeface="Verdana" panose="02020603050405020304" pitchFamily="2"/>
              </a:rPr>
              <a:t>Centrale ligging </a:t>
            </a:r>
          </a:p>
        </p:txBody>
      </p:sp>
      <p:sp>
        <p:nvSpPr>
          <p:cNvPr id="43" name="Tijdelijke aanduiding voor tekst 42"/>
          <p:cNvSpPr>
            <a:spLocks noGrp="1"/>
          </p:cNvSpPr>
          <p:nvPr>
            <p:ph type="body" idx="10"/>
          </p:nvPr>
        </p:nvSpPr>
        <p:spPr>
          <a:xfrm>
            <a:off x="4389120" y="4693920"/>
            <a:ext cx="1268095" cy="1403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200" spc="-45">
                <a:solidFill>
                  <a:srgbClr val="C00000"/>
                </a:solidFill>
                <a:latin typeface="Verdana" panose="02020603050405020304" pitchFamily="2"/>
              </a:rPr>
              <a:t>Bergen op Zoom </a:t>
            </a:r>
          </a:p>
        </p:txBody>
      </p:sp>
      <p:sp>
        <p:nvSpPr>
          <p:cNvPr id="44" name="Tijdelijke aanduiding voor tekst 43"/>
          <p:cNvSpPr>
            <a:spLocks noGrp="1"/>
          </p:cNvSpPr>
          <p:nvPr>
            <p:ph type="body" idx="10"/>
          </p:nvPr>
        </p:nvSpPr>
        <p:spPr>
          <a:xfrm>
            <a:off x="5571490" y="3151505"/>
            <a:ext cx="990600" cy="1403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25"/>
              </a:spcAft>
            </a:pPr>
            <a:r>
              <a:rPr lang="nl-NL" sz="1200" spc="-40">
                <a:solidFill>
                  <a:srgbClr val="C00000"/>
                </a:solidFill>
                <a:latin typeface="Verdana" panose="02020603050405020304" pitchFamily="2"/>
              </a:rPr>
              <a:t>Steenbergen </a:t>
            </a:r>
          </a:p>
        </p:txBody>
      </p:sp>
      <p:sp>
        <p:nvSpPr>
          <p:cNvPr id="45" name="Tijdelijke aanduiding voor tekst 44"/>
          <p:cNvSpPr>
            <a:spLocks noGrp="1"/>
          </p:cNvSpPr>
          <p:nvPr>
            <p:ph type="body" idx="10"/>
          </p:nvPr>
        </p:nvSpPr>
        <p:spPr>
          <a:xfrm>
            <a:off x="5937250" y="2289175"/>
            <a:ext cx="810895" cy="1123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1200" spc="-45">
                <a:solidFill>
                  <a:srgbClr val="C00000"/>
                </a:solidFill>
                <a:latin typeface="Verdana" panose="02020603050405020304" pitchFamily="2"/>
              </a:rPr>
              <a:t>Dinteloord </a:t>
            </a:r>
          </a:p>
        </p:txBody>
      </p:sp>
      <p:sp>
        <p:nvSpPr>
          <p:cNvPr id="46" name="Tijdelijke aanduiding voor tekst 45"/>
          <p:cNvSpPr>
            <a:spLocks noGrp="1"/>
          </p:cNvSpPr>
          <p:nvPr>
            <p:ph type="body" idx="10"/>
          </p:nvPr>
        </p:nvSpPr>
        <p:spPr>
          <a:xfrm>
            <a:off x="6827520" y="4121150"/>
            <a:ext cx="890270" cy="1123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1200" spc="-45">
                <a:solidFill>
                  <a:srgbClr val="C00000"/>
                </a:solidFill>
                <a:latin typeface="Verdana" panose="02020603050405020304" pitchFamily="2"/>
              </a:rPr>
              <a:t>Roosendaal </a:t>
            </a:r>
          </a:p>
        </p:txBody>
      </p:sp>
      <p:sp>
        <p:nvSpPr>
          <p:cNvPr id="47" name="Tijdelijke aanduiding voor tekst 46"/>
          <p:cNvSpPr>
            <a:spLocks noGrp="1"/>
          </p:cNvSpPr>
          <p:nvPr>
            <p:ph type="body" idx="10"/>
          </p:nvPr>
        </p:nvSpPr>
        <p:spPr>
          <a:xfrm>
            <a:off x="8837295" y="6370955"/>
            <a:ext cx="156210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0">
                <a:solidFill>
                  <a:srgbClr val="005171"/>
                </a:solidFill>
                <a:latin typeface="Verdana" panose="02020603050405020304" pitchFamily="2"/>
              </a:rPr>
              <a:t>6 </a:t>
            </a:r>
          </a:p>
        </p:txBody>
      </p:sp>
      <p:sp>
        <p:nvSpPr>
          <p:cNvPr id="48" name="Tijdelijke aanduiding voor tekst 47"/>
          <p:cNvSpPr>
            <a:spLocks noGrp="1"/>
          </p:cNvSpPr>
          <p:nvPr>
            <p:ph type="body" idx="10"/>
          </p:nvPr>
        </p:nvSpPr>
        <p:spPr>
          <a:xfrm>
            <a:off x="417830" y="1508760"/>
            <a:ext cx="3441700" cy="4763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315" rIns="0" bIns="0" anchor="t"/>
          <a:lstStyle/>
          <a:p>
            <a:pPr marL="13716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85">
                <a:solidFill>
                  <a:srgbClr val="005171"/>
                </a:solidFill>
                <a:latin typeface="Verdana" panose="02020603050405020304" pitchFamily="2"/>
              </a:rPr>
              <a:t>A4 </a:t>
            </a:r>
          </a:p>
          <a:p>
            <a:pPr marL="137160" marR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55">
                <a:solidFill>
                  <a:srgbClr val="005171"/>
                </a:solidFill>
                <a:latin typeface="Verdana" panose="02020603050405020304" pitchFamily="2"/>
              </a:rPr>
              <a:t>Agrarisch </a:t>
            </a:r>
          </a:p>
          <a:p>
            <a:pPr marL="365760" marR="0" indent="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</a:pPr>
            <a:r>
              <a:rPr lang="nl-NL" sz="2150" spc="-50">
                <a:solidFill>
                  <a:srgbClr val="005171"/>
                </a:solidFill>
                <a:latin typeface="Verdana" panose="02020603050405020304" pitchFamily="2"/>
              </a:rPr>
              <a:t>ontwikkelingscentrum </a:t>
            </a:r>
          </a:p>
          <a:p>
            <a:pPr marL="13716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Veilingcentrum </a:t>
            </a:r>
          </a:p>
          <a:p>
            <a:pPr marL="13716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Kennisbedrijven </a:t>
            </a:r>
          </a:p>
          <a:p>
            <a:pPr marL="137160" marR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Distributie van zilte </a:t>
            </a:r>
          </a:p>
          <a:p>
            <a:pPr marL="365760" marR="0" indent="0" algn="just">
              <a:lnSpc>
                <a:spcPts val="2600"/>
              </a:lnSpc>
              <a:spcBef>
                <a:spcPts val="1095"/>
              </a:spcBef>
              <a:spcAft>
                <a:spcPts val="0"/>
              </a:spcAft>
            </a:pPr>
            <a:r>
              <a:rPr lang="nl-NL" sz="2150" spc="-55">
                <a:solidFill>
                  <a:srgbClr val="005171"/>
                </a:solidFill>
                <a:latin typeface="Verdana" panose="02020603050405020304" pitchFamily="2"/>
              </a:rPr>
              <a:t>gewassen </a:t>
            </a:r>
          </a:p>
          <a:p>
            <a:pPr marL="137160" marR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Industrie </a:t>
            </a:r>
          </a:p>
          <a:p>
            <a:pPr marL="137160" marR="0" indent="228600" algn="just">
              <a:lnSpc>
                <a:spcPts val="2600"/>
              </a:lnSpc>
              <a:spcBef>
                <a:spcPts val="1115"/>
              </a:spcBef>
              <a:spcAft>
                <a:spcPts val="2400"/>
              </a:spcAft>
              <a:buFont typeface="Verdana"/>
              <a:buChar char="·"/>
            </a:pPr>
            <a:r>
              <a:rPr lang="nl-NL" sz="2150" spc="-40">
                <a:solidFill>
                  <a:srgbClr val="005171"/>
                </a:solidFill>
                <a:latin typeface="Verdana" panose="02020603050405020304" pitchFamily="2"/>
              </a:rPr>
              <a:t>Haven Dinteloord 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ijdelijke aanduiding voor tekst 556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10">
                <a:solidFill>
                  <a:srgbClr val="005171"/>
                </a:solidFill>
                <a:latin typeface="Verdana" panose="02020603050405020304" pitchFamily="2"/>
              </a:rPr>
              <a:t>62 </a:t>
            </a:r>
          </a:p>
        </p:txBody>
      </p:sp>
      <p:sp>
        <p:nvSpPr>
          <p:cNvPr id="558" name="Tijdelijke aanduiding voor tekst 557"/>
          <p:cNvSpPr>
            <a:spLocks noGrp="1"/>
          </p:cNvSpPr>
          <p:nvPr>
            <p:ph type="body" idx="10"/>
          </p:nvPr>
        </p:nvSpPr>
        <p:spPr>
          <a:xfrm>
            <a:off x="545465" y="323215"/>
            <a:ext cx="2072640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950" spc="-95">
                <a:solidFill>
                  <a:srgbClr val="005171"/>
                </a:solidFill>
                <a:latin typeface="Verdana" panose="02020603050405020304" pitchFamily="2"/>
              </a:rPr>
              <a:t>Dank u wel 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ijdelijke aanduiding voor tekst 560"/>
          <p:cNvSpPr>
            <a:spLocks noGrp="1"/>
          </p:cNvSpPr>
          <p:nvPr>
            <p:ph type="body" idx="10"/>
          </p:nvPr>
        </p:nvSpPr>
        <p:spPr>
          <a:xfrm>
            <a:off x="414655" y="5988050"/>
            <a:ext cx="2057400" cy="717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3230" rIns="0" bIns="0" anchor="t"/>
          <a:lstStyle/>
          <a:p>
            <a:pPr marL="0" marR="0" indent="0" algn="l">
              <a:lnSpc>
                <a:spcPts val="900"/>
              </a:lnSpc>
              <a:spcAft>
                <a:spcPts val="285"/>
              </a:spcAft>
            </a:pPr>
            <a:r>
              <a:rPr lang="nl-NL" sz="1050" b="1" spc="245">
                <a:solidFill>
                  <a:srgbClr val="2FAE2E"/>
                </a:solidFill>
                <a:latin typeface="Verdana" panose="02020603050405020304" pitchFamily="2"/>
              </a:rPr>
              <a:t>A</a:t>
            </a:r>
            <a:r>
              <a:rPr lang="nl-NL" sz="1050" b="1" spc="245">
                <a:solidFill>
                  <a:srgbClr val="003F62"/>
                </a:solidFill>
                <a:latin typeface="Verdana" panose="02020603050405020304" pitchFamily="2"/>
              </a:rPr>
              <a:t>WAGENINGEN </a:t>
            </a:r>
            <a:r>
              <a:rPr lang="nl-NL" sz="700" spc="245">
                <a:solidFill>
                  <a:srgbClr val="18A617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sp>
        <p:nvSpPr>
          <p:cNvPr id="562" name="Tijdelijke aanduiding voor tekst 561"/>
          <p:cNvSpPr>
            <a:spLocks noGrp="1"/>
          </p:cNvSpPr>
          <p:nvPr>
            <p:ph type="body" idx="10"/>
          </p:nvPr>
        </p:nvSpPr>
        <p:spPr>
          <a:xfrm>
            <a:off x="8745855" y="6380480"/>
            <a:ext cx="259715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850" b="1" spc="90">
                <a:solidFill>
                  <a:srgbClr val="003F62"/>
                </a:solidFill>
                <a:latin typeface="Verdana" panose="02020603050405020304" pitchFamily="2"/>
              </a:rPr>
              <a:t>63 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ijdelijke aanduiding voor tekst 566"/>
          <p:cNvSpPr>
            <a:spLocks noGrp="1"/>
          </p:cNvSpPr>
          <p:nvPr>
            <p:ph type="body" idx="10"/>
          </p:nvPr>
        </p:nvSpPr>
        <p:spPr>
          <a:xfrm>
            <a:off x="398780" y="215900"/>
            <a:ext cx="8585200" cy="8013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670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2555"/>
              </a:spcAft>
            </a:pPr>
            <a:r>
              <a:rPr lang="nl-NL" sz="2950" spc="-55">
                <a:solidFill>
                  <a:srgbClr val="005171"/>
                </a:solidFill>
                <a:latin typeface="Verdana" panose="02020603050405020304" pitchFamily="2"/>
              </a:rPr>
              <a:t>Een visie voor Steenbergen </a:t>
            </a:r>
          </a:p>
        </p:txBody>
      </p:sp>
      <p:sp>
        <p:nvSpPr>
          <p:cNvPr id="568" name="Tijdelijke aanduiding voor tekst 567"/>
          <p:cNvSpPr>
            <a:spLocks noGrp="1"/>
          </p:cNvSpPr>
          <p:nvPr>
            <p:ph type="body" idx="10"/>
          </p:nvPr>
        </p:nvSpPr>
        <p:spPr>
          <a:xfrm>
            <a:off x="398780" y="1017270"/>
            <a:ext cx="8585200" cy="23285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3730" rIns="0" bIns="0" anchor="t"/>
          <a:lstStyle/>
          <a:p>
            <a:pPr marL="137160" marR="0" indent="0" algn="l">
              <a:lnSpc>
                <a:spcPts val="2600"/>
              </a:lnSpc>
              <a:spcAft>
                <a:spcPts val="0"/>
              </a:spcAft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Hoe ziet Steenbergen er uit in 2050? </a:t>
            </a:r>
          </a:p>
          <a:p>
            <a:pPr marL="137160" marR="0" indent="0" algn="l">
              <a:lnSpc>
                <a:spcPts val="2600"/>
              </a:lnSpc>
              <a:spcBef>
                <a:spcPts val="2525"/>
              </a:spcBef>
              <a:spcAft>
                <a:spcPts val="5595"/>
              </a:spcAft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Groep 4, Lokaal + Natuurontwikkeling 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ijdelijke aanduiding voor tekst 574"/>
          <p:cNvSpPr>
            <a:spLocks noGrp="1"/>
          </p:cNvSpPr>
          <p:nvPr>
            <p:ph type="body" idx="10"/>
          </p:nvPr>
        </p:nvSpPr>
        <p:spPr>
          <a:xfrm>
            <a:off x="421640" y="215900"/>
            <a:ext cx="8585200" cy="1966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11685"/>
              </a:spcAft>
            </a:pPr>
            <a:r>
              <a:rPr lang="nl-NL" sz="2950" spc="-20">
                <a:solidFill>
                  <a:srgbClr val="005171"/>
                </a:solidFill>
                <a:latin typeface="Verdana" panose="02020603050405020304" pitchFamily="2"/>
              </a:rPr>
              <a:t>Hoofdvraag </a:t>
            </a:r>
          </a:p>
        </p:txBody>
      </p:sp>
      <p:sp>
        <p:nvSpPr>
          <p:cNvPr id="578" name="Tijdelijke aanduiding voor tekst 577"/>
          <p:cNvSpPr>
            <a:spLocks noGrp="1"/>
          </p:cNvSpPr>
          <p:nvPr>
            <p:ph type="body" idx="10"/>
          </p:nvPr>
        </p:nvSpPr>
        <p:spPr>
          <a:xfrm>
            <a:off x="1009015" y="3029585"/>
            <a:ext cx="7122795" cy="972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3970" rIns="0" bIns="0" anchor="t"/>
          <a:lstStyle/>
          <a:p>
            <a:pPr marL="0" marR="0" indent="0" algn="ctr">
              <a:lnSpc>
                <a:spcPts val="2500"/>
              </a:lnSpc>
              <a:spcAft>
                <a:spcPts val="0"/>
              </a:spcAft>
            </a:pPr>
            <a:r>
              <a:rPr lang="nl-NL" sz="2150" spc="20">
                <a:solidFill>
                  <a:srgbClr val="005171"/>
                </a:solidFill>
                <a:latin typeface="Verdana" panose="02020603050405020304" pitchFamily="2"/>
              </a:rPr>
              <a:t>Hoe kunnen wij de leefbaarheid in relatie tot de </a:t>
            </a:r>
          </a:p>
          <a:p>
            <a:pPr marL="0" marR="0" indent="0" algn="l">
              <a:lnSpc>
                <a:spcPts val="2500"/>
              </a:lnSpc>
              <a:spcBef>
                <a:spcPts val="15"/>
              </a:spcBef>
              <a:spcAft>
                <a:spcPts val="0"/>
              </a:spcAft>
            </a:pPr>
            <a:r>
              <a:rPr lang="nl-NL" sz="2150" spc="0">
                <a:solidFill>
                  <a:srgbClr val="005171"/>
                </a:solidFill>
                <a:latin typeface="Verdana" panose="02020603050405020304" pitchFamily="2"/>
              </a:rPr>
              <a:t>veranderende levensstijl verbeteren voor de kleine </a:t>
            </a:r>
          </a:p>
          <a:p>
            <a:pPr marL="0" marR="0" indent="0" algn="ctr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kernen binnen de gemeente Steenbergen? 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ijdelijke aanduiding voor tekst 586"/>
          <p:cNvSpPr>
            <a:spLocks noGrp="1"/>
          </p:cNvSpPr>
          <p:nvPr>
            <p:ph type="body" idx="10"/>
          </p:nvPr>
        </p:nvSpPr>
        <p:spPr>
          <a:xfrm>
            <a:off x="384810" y="215900"/>
            <a:ext cx="8585200" cy="802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2545"/>
              </a:spcAft>
            </a:pPr>
            <a:r>
              <a:rPr lang="nl-NL" sz="2950" spc="-10">
                <a:solidFill>
                  <a:srgbClr val="005171"/>
                </a:solidFill>
                <a:latin typeface="Verdana" panose="02020603050405020304" pitchFamily="2"/>
              </a:rPr>
              <a:t>Scenario </a:t>
            </a:r>
          </a:p>
        </p:txBody>
      </p:sp>
      <p:sp>
        <p:nvSpPr>
          <p:cNvPr id="588" name="Tijdelijke aanduiding voor tekst 587"/>
          <p:cNvSpPr>
            <a:spLocks noGrp="1"/>
          </p:cNvSpPr>
          <p:nvPr>
            <p:ph type="body" idx="10"/>
          </p:nvPr>
        </p:nvSpPr>
        <p:spPr>
          <a:xfrm>
            <a:off x="384810" y="1018540"/>
            <a:ext cx="8585200" cy="24377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79095" rIns="0" bIns="0" anchor="t"/>
          <a:lstStyle/>
          <a:p>
            <a:pPr marL="18288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Gericht op lokaal, met het oog op natuurontwikkeling </a:t>
            </a:r>
          </a:p>
          <a:p>
            <a:pPr marL="822960" marR="0" indent="320040" algn="just">
              <a:lnSpc>
                <a:spcPts val="2600"/>
              </a:lnSpc>
              <a:spcBef>
                <a:spcPts val="92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Klimaatverandering </a:t>
            </a:r>
          </a:p>
          <a:p>
            <a:pPr marL="822960" marR="0" indent="320040" algn="just">
              <a:lnSpc>
                <a:spcPts val="2600"/>
              </a:lnSpc>
              <a:spcBef>
                <a:spcPts val="92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Mobiliteit </a:t>
            </a:r>
          </a:p>
          <a:p>
            <a:pPr marL="822960" marR="0" indent="320040" algn="just">
              <a:lnSpc>
                <a:spcPts val="2600"/>
              </a:lnSpc>
              <a:spcBef>
                <a:spcPts val="93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Veranderende levensstijl </a:t>
            </a:r>
          </a:p>
          <a:p>
            <a:pPr marL="822960" marR="0" indent="320040" algn="just">
              <a:lnSpc>
                <a:spcPts val="2200"/>
              </a:lnSpc>
              <a:spcBef>
                <a:spcPts val="89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4</a:t>
            </a:r>
            <a:r>
              <a:rPr lang="nl-NL" sz="2150" spc="-55" baseline="30000">
                <a:solidFill>
                  <a:srgbClr val="005171"/>
                </a:solidFill>
                <a:latin typeface="Verdana" panose="02020603050405020304" pitchFamily="2"/>
              </a:rPr>
              <a:t>e</a:t>
            </a: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 industriële revolutie </a:t>
            </a:r>
          </a:p>
        </p:txBody>
      </p:sp>
      <p:sp>
        <p:nvSpPr>
          <p:cNvPr id="593" name="Tijdelijke aanduiding voor tekst 592"/>
          <p:cNvSpPr>
            <a:spLocks noGrp="1"/>
          </p:cNvSpPr>
          <p:nvPr>
            <p:ph type="body" idx="10"/>
          </p:nvPr>
        </p:nvSpPr>
        <p:spPr>
          <a:xfrm>
            <a:off x="2487295" y="3456305"/>
            <a:ext cx="6482715" cy="32111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19730" rIns="0" bIns="0" anchor="t"/>
          <a:lstStyle/>
          <a:p>
            <a:pPr marL="0" marR="0" indent="0" algn="r">
              <a:lnSpc>
                <a:spcPts val="1100"/>
              </a:lnSpc>
              <a:spcAft>
                <a:spcPts val="1225"/>
              </a:spcAft>
            </a:pPr>
            <a:r>
              <a:rPr lang="nl-NL" sz="900" spc="140">
                <a:solidFill>
                  <a:srgbClr val="005171"/>
                </a:solidFill>
                <a:latin typeface="Verdana" panose="02020603050405020304" pitchFamily="2"/>
              </a:rPr>
              <a:t>66 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Tijdelijke aanduiding voor tekst 597"/>
          <p:cNvSpPr>
            <a:spLocks noGrp="1"/>
          </p:cNvSpPr>
          <p:nvPr>
            <p:ph type="body" idx="10"/>
          </p:nvPr>
        </p:nvSpPr>
        <p:spPr>
          <a:xfrm>
            <a:off x="421640" y="215900"/>
            <a:ext cx="8585200" cy="12490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6075"/>
              </a:spcAft>
            </a:pPr>
            <a:r>
              <a:rPr lang="nl-NL" sz="2950" spc="0">
                <a:solidFill>
                  <a:srgbClr val="005171"/>
                </a:solidFill>
                <a:latin typeface="Verdana" panose="02020603050405020304" pitchFamily="2"/>
              </a:rPr>
              <a:t>Onze visie </a:t>
            </a:r>
          </a:p>
        </p:txBody>
      </p:sp>
      <p:sp>
        <p:nvSpPr>
          <p:cNvPr id="599" name="Tijdelijke aanduiding voor tekst 598"/>
          <p:cNvSpPr>
            <a:spLocks noGrp="1"/>
          </p:cNvSpPr>
          <p:nvPr>
            <p:ph type="body" idx="10"/>
          </p:nvPr>
        </p:nvSpPr>
        <p:spPr>
          <a:xfrm>
            <a:off x="302260" y="1464945"/>
            <a:ext cx="8585200" cy="22809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1910" rIns="0" bIns="0" anchor="t"/>
          <a:lstStyle/>
          <a:p>
            <a:pPr marL="32004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Bijzondere natuurontwikkeling </a:t>
            </a:r>
          </a:p>
          <a:p>
            <a:pPr marL="32004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0">
                <a:solidFill>
                  <a:srgbClr val="005171"/>
                </a:solidFill>
                <a:latin typeface="Verdana" panose="02020603050405020304" pitchFamily="2"/>
              </a:rPr>
              <a:t>Duurzame landbouw </a:t>
            </a:r>
          </a:p>
          <a:p>
            <a:pPr marL="32004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Efficiënt mobiliteitsnetwerk </a:t>
            </a:r>
          </a:p>
          <a:p>
            <a:pPr marL="32004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Voortouw nemen in de energietransitie </a:t>
            </a:r>
          </a:p>
          <a:p>
            <a:pPr marL="320040" marR="0" indent="228600" algn="just">
              <a:lnSpc>
                <a:spcPts val="2600"/>
              </a:lnSpc>
              <a:spcBef>
                <a:spcPts val="1140"/>
              </a:spcBef>
              <a:spcAft>
                <a:spcPts val="19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Samen leven in de kernen 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ijdelijke aanduiding voor tekst 611"/>
          <p:cNvSpPr>
            <a:spLocks noGrp="1"/>
          </p:cNvSpPr>
          <p:nvPr>
            <p:ph type="body" idx="10"/>
          </p:nvPr>
        </p:nvSpPr>
        <p:spPr>
          <a:xfrm>
            <a:off x="8747125" y="6396355"/>
            <a:ext cx="261620" cy="965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850" b="1" spc="90">
                <a:solidFill>
                  <a:srgbClr val="025272"/>
                </a:solidFill>
                <a:latin typeface="Verdana" panose="02020603050405020304" pitchFamily="2"/>
              </a:rPr>
              <a:t>68 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ijdelijke aanduiding voor tekst 616"/>
          <p:cNvSpPr>
            <a:spLocks noGrp="1"/>
          </p:cNvSpPr>
          <p:nvPr>
            <p:ph type="body" idx="10"/>
          </p:nvPr>
        </p:nvSpPr>
        <p:spPr>
          <a:xfrm>
            <a:off x="8808720" y="6400800"/>
            <a:ext cx="143510" cy="9461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b="1" spc="-235">
                <a:solidFill>
                  <a:srgbClr val="000000"/>
                </a:solidFill>
                <a:latin typeface="Verdana" panose="02020603050405020304" pitchFamily="2"/>
              </a:rPr>
              <a:t>69 </a:t>
            </a:r>
          </a:p>
        </p:txBody>
      </p:sp>
      <p:sp>
        <p:nvSpPr>
          <p:cNvPr id="618" name="Tijdelijke aanduiding voor tekst 617"/>
          <p:cNvSpPr>
            <a:spLocks noGrp="1"/>
          </p:cNvSpPr>
          <p:nvPr>
            <p:ph type="body" idx="10"/>
          </p:nvPr>
        </p:nvSpPr>
        <p:spPr>
          <a:xfrm>
            <a:off x="539750" y="6272530"/>
            <a:ext cx="1932305" cy="28067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45720" rIns="0" bIns="0" anchor="t">
            <a:normAutofit fontScale="80000"/>
          </a:bodyPr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850" b="1" spc="90">
                <a:solidFill>
                  <a:srgbClr val="22AA21"/>
                </a:solidFill>
                <a:latin typeface="Verdana" panose="02020603050405020304" pitchFamily="2"/>
              </a:rPr>
              <a:t>1</a:t>
            </a:r>
            <a:r>
              <a:rPr lang="nl-NL" sz="850" b="1" spc="90">
                <a:solidFill>
                  <a:srgbClr val="34B133"/>
                </a:solidFill>
                <a:latin typeface="Verdana" panose="02020603050405020304" pitchFamily="2"/>
              </a:rPr>
              <a:t>1</a:t>
            </a:r>
            <a:r>
              <a:rPr lang="nl-NL" sz="850" b="1" spc="90">
                <a:solidFill>
                  <a:srgbClr val="003F62"/>
                </a:solidFill>
                <a:latin typeface="Verdana" panose="02020603050405020304" pitchFamily="2"/>
              </a:rPr>
              <a:t> WAGENINGEN </a:t>
            </a:r>
            <a:r>
              <a:rPr lang="nl-NL" sz="850" b="1" spc="90">
                <a:solidFill>
                  <a:srgbClr val="22AA21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sp>
        <p:nvSpPr>
          <p:cNvPr id="619" name="Tijdelijke aanduiding voor tekst 618"/>
          <p:cNvSpPr>
            <a:spLocks noGrp="1"/>
          </p:cNvSpPr>
          <p:nvPr>
            <p:ph type="body" idx="10"/>
          </p:nvPr>
        </p:nvSpPr>
        <p:spPr>
          <a:xfrm>
            <a:off x="3584575" y="6193790"/>
            <a:ext cx="2432050" cy="25590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85000"/>
          </a:bodyPr>
          <a:lstStyle/>
          <a:p>
            <a:pPr marL="0" marR="0" indent="0" algn="l">
              <a:lnSpc>
                <a:spcPts val="2000"/>
              </a:lnSpc>
              <a:spcAft>
                <a:spcPts val="0"/>
              </a:spcAft>
            </a:pPr>
            <a:r>
              <a:rPr lang="nl-NL" sz="2000" b="1" spc="-5">
                <a:solidFill>
                  <a:srgbClr val="003F62"/>
                </a:solidFill>
                <a:latin typeface="Verdana" panose="02020603050405020304" pitchFamily="2"/>
              </a:rPr>
              <a:t>Integrale plankaart </a:t>
            </a:r>
          </a:p>
        </p:txBody>
      </p:sp>
      <p:sp>
        <p:nvSpPr>
          <p:cNvPr id="620" name="Tijdelijke aanduiding voor tekst 619"/>
          <p:cNvSpPr>
            <a:spLocks noGrp="1"/>
          </p:cNvSpPr>
          <p:nvPr>
            <p:ph type="body" idx="10"/>
          </p:nvPr>
        </p:nvSpPr>
        <p:spPr>
          <a:xfrm>
            <a:off x="7269480" y="722630"/>
            <a:ext cx="271145" cy="14287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250" spc="-235">
                <a:solidFill>
                  <a:srgbClr val="CFD9AF"/>
                </a:solidFill>
                <a:latin typeface="Verdana" panose="02020603050405020304" pitchFamily="2"/>
              </a:rPr>
              <a:t>WIP </a:t>
            </a:r>
          </a:p>
        </p:txBody>
      </p:sp>
      <p:sp>
        <p:nvSpPr>
          <p:cNvPr id="621" name="Tijdelijke aanduiding voor tekst 620"/>
          <p:cNvSpPr>
            <a:spLocks noGrp="1"/>
          </p:cNvSpPr>
          <p:nvPr>
            <p:ph type="body" idx="10"/>
          </p:nvPr>
        </p:nvSpPr>
        <p:spPr>
          <a:xfrm>
            <a:off x="7589520" y="758825"/>
            <a:ext cx="990600" cy="7620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600" spc="-65">
                <a:solidFill>
                  <a:srgbClr val="000000"/>
                </a:solidFill>
                <a:latin typeface="Verdana" panose="02020603050405020304" pitchFamily="2"/>
              </a:rPr>
              <a:t>Kleinschalige Zoete Landbouw </a:t>
            </a:r>
          </a:p>
        </p:txBody>
      </p:sp>
      <p:sp>
        <p:nvSpPr>
          <p:cNvPr id="622" name="Tijdelijke aanduiding voor tekst 621"/>
          <p:cNvSpPr>
            <a:spLocks noGrp="1"/>
          </p:cNvSpPr>
          <p:nvPr>
            <p:ph type="body" idx="10"/>
          </p:nvPr>
        </p:nvSpPr>
        <p:spPr>
          <a:xfrm>
            <a:off x="7205345" y="213360"/>
            <a:ext cx="621665" cy="1492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1100"/>
              </a:lnSpc>
              <a:spcAft>
                <a:spcPts val="0"/>
              </a:spcAft>
            </a:pPr>
            <a:r>
              <a:rPr lang="nl-NL" sz="850" b="1" spc="35">
                <a:solidFill>
                  <a:srgbClr val="000000"/>
                </a:solidFill>
                <a:latin typeface="Verdana" panose="02020603050405020304" pitchFamily="2"/>
              </a:rPr>
              <a:t>Legenda </a:t>
            </a:r>
          </a:p>
        </p:txBody>
      </p:sp>
      <p:sp>
        <p:nvSpPr>
          <p:cNvPr id="623" name="Tijdelijke aanduiding voor tekst 622"/>
          <p:cNvSpPr>
            <a:spLocks noGrp="1"/>
          </p:cNvSpPr>
          <p:nvPr>
            <p:ph type="body" idx="10"/>
          </p:nvPr>
        </p:nvSpPr>
        <p:spPr>
          <a:xfrm>
            <a:off x="7586345" y="433070"/>
            <a:ext cx="975360" cy="787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600" spc="-60">
                <a:solidFill>
                  <a:srgbClr val="000000"/>
                </a:solidFill>
                <a:latin typeface="Verdana" panose="02020603050405020304" pitchFamily="2"/>
              </a:rPr>
              <a:t>Grootschalige Zilte Landbouw </a:t>
            </a:r>
          </a:p>
        </p:txBody>
      </p:sp>
      <p:sp>
        <p:nvSpPr>
          <p:cNvPr id="624" name="Tijdelijke aanduiding voor tekst 623"/>
          <p:cNvSpPr>
            <a:spLocks noGrp="1"/>
          </p:cNvSpPr>
          <p:nvPr>
            <p:ph type="body" idx="10"/>
          </p:nvPr>
        </p:nvSpPr>
        <p:spPr>
          <a:xfrm>
            <a:off x="5022850" y="652145"/>
            <a:ext cx="914400" cy="3416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0"/>
              </a:spcAft>
            </a:pPr>
            <a:r>
              <a:rPr lang="nl-NL" sz="1250" spc="-210">
                <a:solidFill>
                  <a:srgbClr val="C3AB97"/>
                </a:solidFill>
                <a:latin typeface="Verdana" panose="02020603050405020304" pitchFamily="2"/>
              </a:rPr>
              <a:t>,, </a:t>
            </a:r>
          </a:p>
          <a:p>
            <a:pPr marL="0" marR="0" indent="0"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850" spc="0">
                <a:solidFill>
                  <a:srgbClr val="000000"/>
                </a:solidFill>
                <a:latin typeface="Arial" panose="02020603050405020304" pitchFamily="2"/>
              </a:rPr>
              <a:t>, </a:t>
            </a:r>
          </a:p>
          <a:p>
            <a:pPr marL="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tabLst>
                <a:tab pos="548640" algn="l"/>
              </a:tabLst>
            </a:pPr>
            <a:r>
              <a:rPr lang="nl-NL" sz="1250" spc="-55">
                <a:solidFill>
                  <a:srgbClr val="B7CDDE"/>
                </a:solidFill>
                <a:latin typeface="Verdana" panose="02020603050405020304" pitchFamily="2"/>
              </a:rPr>
              <a:t>,,,.....oilk</a:t>
            </a:r>
            <a:r>
              <a:rPr lang="nl-NL" sz="100" spc="-55">
                <a:solidFill>
                  <a:srgbClr val="000000"/>
                </a:solidFill>
                <a:latin typeface="Verdana" panose="02020603050405020304" pitchFamily="2"/>
              </a:rPr>
              <a:t> </a:t>
            </a:r>
            <a:r>
              <a:rPr lang="nl-NL" sz="1250" spc="-55">
                <a:solidFill>
                  <a:srgbClr val="000000"/>
                </a:solidFill>
                <a:latin typeface="Verdana" panose="02020603050405020304" pitchFamily="2"/>
              </a:rPr>
              <a:t>.. </a:t>
            </a:r>
          </a:p>
          <a:p>
            <a:pPr marL="0" marR="0" indent="0" algn="ctr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600" spc="-135">
                <a:solidFill>
                  <a:srgbClr val="000000"/>
                </a:solidFill>
                <a:latin typeface="Verdana" panose="02020603050405020304" pitchFamily="2"/>
              </a:rPr>
              <a:t>..-</a:t>
            </a:r>
            <a:r>
              <a:rPr lang="nl-NL" sz="1250" spc="-135">
                <a:solidFill>
                  <a:srgbClr val="000000"/>
                </a:solidFill>
                <a:latin typeface="Verdana" panose="02020603050405020304" pitchFamily="2"/>
              </a:rPr>
              <a:t>..</a:t>
            </a:r>
            <a:r>
              <a:rPr lang="nl-NL" sz="1250" spc="-135">
                <a:solidFill>
                  <a:srgbClr val="C3AB97"/>
                </a:solidFill>
                <a:latin typeface="Verdana" panose="02020603050405020304" pitchFamily="2"/>
              </a:rPr>
              <a:t> , </a:t>
            </a:r>
          </a:p>
        </p:txBody>
      </p:sp>
      <p:sp>
        <p:nvSpPr>
          <p:cNvPr id="625" name="Tijdelijke aanduiding voor tekst 624"/>
          <p:cNvSpPr>
            <a:spLocks noGrp="1"/>
          </p:cNvSpPr>
          <p:nvPr>
            <p:ph type="body" idx="10"/>
          </p:nvPr>
        </p:nvSpPr>
        <p:spPr>
          <a:xfrm>
            <a:off x="5632450" y="993775"/>
            <a:ext cx="622300" cy="11239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400"/>
              </a:lnSpc>
              <a:spcAft>
                <a:spcPts val="0"/>
              </a:spcAft>
            </a:pPr>
            <a:r>
              <a:rPr lang="nl-NL" sz="850" spc="0">
                <a:solidFill>
                  <a:srgbClr val="000000"/>
                </a:solidFill>
                <a:latin typeface="Arial" panose="02020603050405020304" pitchFamily="2"/>
              </a:rPr>
              <a:t>, </a:t>
            </a:r>
          </a:p>
          <a:p>
            <a:pPr marL="0" marR="0" indent="0" algn="l">
              <a:lnSpc>
                <a:spcPts val="4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850" spc="-75" baseline="-25000">
                <a:solidFill>
                  <a:srgbClr val="000000"/>
                </a:solidFill>
                <a:latin typeface="Arial Narrow" panose="02020603050405020304" pitchFamily="2"/>
              </a:rPr>
              <a:t>J</a:t>
            </a:r>
            <a:r>
              <a:rPr lang="nl-NL" sz="850" spc="-75" baseline="-25000">
                <a:solidFill>
                  <a:srgbClr val="000000"/>
                </a:solidFill>
                <a:latin typeface="Verdana" panose="02020603050405020304" pitchFamily="2"/>
              </a:rPr>
              <a:t>A</a:t>
            </a:r>
            <a:r>
              <a:rPr lang="nl-NL" sz="850" spc="-75">
                <a:solidFill>
                  <a:srgbClr val="000000"/>
                </a:solidFill>
                <a:latin typeface="Arial" panose="02020603050405020304" pitchFamily="2"/>
              </a:rPr>
              <a:t>C </a:t>
            </a:r>
          </a:p>
        </p:txBody>
      </p:sp>
      <p:sp>
        <p:nvSpPr>
          <p:cNvPr id="626" name="Tijdelijke aanduiding voor tekst 625"/>
          <p:cNvSpPr>
            <a:spLocks noGrp="1"/>
          </p:cNvSpPr>
          <p:nvPr>
            <p:ph type="body" idx="10"/>
          </p:nvPr>
        </p:nvSpPr>
        <p:spPr>
          <a:xfrm>
            <a:off x="5632450" y="1106170"/>
            <a:ext cx="856615" cy="1892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91440" marR="0" indent="0" algn="l">
              <a:lnSpc>
                <a:spcPts val="1700"/>
              </a:lnSpc>
              <a:spcAft>
                <a:spcPts val="0"/>
              </a:spcAft>
              <a:tabLst>
                <a:tab pos="853440" algn="r"/>
              </a:tabLst>
            </a:pPr>
            <a:r>
              <a:rPr lang="nl-NL" sz="950" spc="-5">
                <a:solidFill>
                  <a:srgbClr val="000000"/>
                </a:solidFill>
                <a:latin typeface="Verdana" panose="02020603050405020304" pitchFamily="2"/>
              </a:rPr>
              <a:t>:f1;i, </a:t>
            </a:r>
            <a:r>
              <a:rPr lang="nl-NL" sz="1250" spc="-5">
                <a:solidFill>
                  <a:srgbClr val="000000"/>
                </a:solidFill>
                <a:latin typeface="Verdana" panose="02020603050405020304" pitchFamily="2"/>
              </a:rPr>
              <a:t>-----</a:t>
            </a:r>
            <a:r>
              <a:rPr lang="nl-NL" sz="100">
                <a:solidFill>
                  <a:srgbClr val="000000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627" name="Tijdelijke aanduiding voor tekst 626"/>
          <p:cNvSpPr>
            <a:spLocks noGrp="1"/>
          </p:cNvSpPr>
          <p:nvPr>
            <p:ph type="body" idx="10"/>
          </p:nvPr>
        </p:nvSpPr>
        <p:spPr>
          <a:xfrm>
            <a:off x="5928360" y="1295400"/>
            <a:ext cx="91440" cy="17970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6223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950" spc="-185">
                <a:solidFill>
                  <a:srgbClr val="000000"/>
                </a:solidFill>
                <a:latin typeface="Verdana" panose="02020603050405020304" pitchFamily="2"/>
              </a:rPr>
              <a:t>tt </a:t>
            </a:r>
          </a:p>
        </p:txBody>
      </p:sp>
      <p:sp>
        <p:nvSpPr>
          <p:cNvPr id="628" name="Tijdelijke aanduiding voor tekst 627"/>
          <p:cNvSpPr>
            <a:spLocks noGrp="1"/>
          </p:cNvSpPr>
          <p:nvPr>
            <p:ph type="body" idx="10"/>
          </p:nvPr>
        </p:nvSpPr>
        <p:spPr>
          <a:xfrm>
            <a:off x="7589520" y="579120"/>
            <a:ext cx="1014730" cy="7937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600" spc="-65">
                <a:solidFill>
                  <a:srgbClr val="000000"/>
                </a:solidFill>
                <a:latin typeface="Verdana" panose="02020603050405020304" pitchFamily="2"/>
              </a:rPr>
              <a:t>Grootschalige Zoete Landbouw </a:t>
            </a:r>
          </a:p>
        </p:txBody>
      </p:sp>
      <p:sp>
        <p:nvSpPr>
          <p:cNvPr id="629" name="Tijdelijke aanduiding voor tekst 628"/>
          <p:cNvSpPr>
            <a:spLocks noGrp="1"/>
          </p:cNvSpPr>
          <p:nvPr>
            <p:ph type="body" idx="10"/>
          </p:nvPr>
        </p:nvSpPr>
        <p:spPr>
          <a:xfrm>
            <a:off x="7589520" y="935990"/>
            <a:ext cx="301625" cy="10922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600" spc="-60">
                <a:solidFill>
                  <a:srgbClr val="000000"/>
                </a:solidFill>
                <a:latin typeface="Verdana" panose="02020603050405020304" pitchFamily="2"/>
              </a:rPr>
              <a:t>Bedrijven </a:t>
            </a:r>
          </a:p>
        </p:txBody>
      </p:sp>
      <p:sp>
        <p:nvSpPr>
          <p:cNvPr id="630" name="Tijdelijke aanduiding voor tekst 629"/>
          <p:cNvSpPr>
            <a:spLocks noGrp="1"/>
          </p:cNvSpPr>
          <p:nvPr>
            <p:ph type="body" idx="10"/>
          </p:nvPr>
        </p:nvSpPr>
        <p:spPr>
          <a:xfrm>
            <a:off x="7589520" y="1045210"/>
            <a:ext cx="487680" cy="4089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600" spc="-60">
                <a:solidFill>
                  <a:srgbClr val="000000"/>
                </a:solidFill>
                <a:latin typeface="Verdana" panose="02020603050405020304" pitchFamily="2"/>
              </a:rPr>
              <a:t>Kenniscentrum </a:t>
            </a:r>
          </a:p>
          <a:p>
            <a:pPr marL="0" marR="0" indent="0" algn="l">
              <a:lnSpc>
                <a:spcPts val="700"/>
              </a:lnSpc>
              <a:spcBef>
                <a:spcPts val="845"/>
              </a:spcBef>
              <a:spcAft>
                <a:spcPts val="0"/>
              </a:spcAft>
            </a:pPr>
            <a:r>
              <a:rPr lang="nl-NL" sz="600" spc="-70">
                <a:solidFill>
                  <a:srgbClr val="000000"/>
                </a:solidFill>
                <a:latin typeface="Verdana" panose="02020603050405020304" pitchFamily="2"/>
              </a:rPr>
              <a:t>Glastuin bouw </a:t>
            </a:r>
          </a:p>
        </p:txBody>
      </p:sp>
      <p:sp>
        <p:nvSpPr>
          <p:cNvPr id="631" name="Tijdelijke aanduiding voor tekst 630"/>
          <p:cNvSpPr>
            <a:spLocks noGrp="1"/>
          </p:cNvSpPr>
          <p:nvPr>
            <p:ph type="body" idx="10"/>
          </p:nvPr>
        </p:nvSpPr>
        <p:spPr>
          <a:xfrm>
            <a:off x="7260590" y="1454150"/>
            <a:ext cx="981075" cy="4324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36195" rIns="0" bIns="0" anchor="t"/>
          <a:lstStyle/>
          <a:p>
            <a:pPr marL="32004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600" spc="-40">
                <a:solidFill>
                  <a:srgbClr val="000000"/>
                </a:solidFill>
                <a:latin typeface="Verdana" panose="02020603050405020304" pitchFamily="2"/>
              </a:rPr>
              <a:t>Bebouwd </a:t>
            </a:r>
          </a:p>
          <a:p>
            <a:pPr marL="0" marR="0" indent="0" algn="l">
              <a:lnSpc>
                <a:spcPts val="1400"/>
              </a:lnSpc>
              <a:spcBef>
                <a:spcPts val="180"/>
              </a:spcBef>
              <a:spcAft>
                <a:spcPts val="0"/>
              </a:spcAft>
            </a:pPr>
            <a:r>
              <a:rPr lang="nl-NL" sz="1250" spc="30">
                <a:solidFill>
                  <a:srgbClr val="C3AB97"/>
                </a:solidFill>
                <a:latin typeface="Verdana" panose="02020603050405020304" pitchFamily="2"/>
              </a:rPr>
              <a:t>1</a:t>
            </a:r>
            <a:r>
              <a:rPr lang="nl-NL" sz="1250" spc="30">
                <a:solidFill>
                  <a:srgbClr val="E37E48"/>
                </a:solidFill>
                <a:latin typeface="Verdana" panose="02020603050405020304" pitchFamily="2"/>
              </a:rPr>
              <a:t>M</a:t>
            </a:r>
            <a:r>
              <a:rPr lang="nl-NL" sz="600" spc="30">
                <a:solidFill>
                  <a:srgbClr val="000000"/>
                </a:solidFill>
                <a:latin typeface="Verdana" panose="02020603050405020304" pitchFamily="2"/>
              </a:rPr>
              <a:t>Nieuwbouw </a:t>
            </a:r>
          </a:p>
          <a:p>
            <a:pPr marL="320040" marR="0" indent="0" algn="l">
              <a:lnSpc>
                <a:spcPts val="600"/>
              </a:lnSpc>
              <a:spcBef>
                <a:spcPts val="405"/>
              </a:spcBef>
              <a:spcAft>
                <a:spcPts val="0"/>
              </a:spcAft>
            </a:pPr>
            <a:r>
              <a:rPr lang="nl-NL" sz="600" spc="-70">
                <a:solidFill>
                  <a:srgbClr val="000000"/>
                </a:solidFill>
                <a:latin typeface="Verdana" panose="02020603050405020304" pitchFamily="2"/>
              </a:rPr>
              <a:t>Culluur en Recreatie </a:t>
            </a:r>
          </a:p>
        </p:txBody>
      </p:sp>
      <p:sp>
        <p:nvSpPr>
          <p:cNvPr id="632" name="Tijdelijke aanduiding voor tekst 631"/>
          <p:cNvSpPr>
            <a:spLocks noGrp="1"/>
          </p:cNvSpPr>
          <p:nvPr>
            <p:ph type="body" idx="10"/>
          </p:nvPr>
        </p:nvSpPr>
        <p:spPr>
          <a:xfrm>
            <a:off x="2121535" y="1402080"/>
            <a:ext cx="164465" cy="18288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950" b="1" spc="-204">
                <a:solidFill>
                  <a:srgbClr val="63A955"/>
                </a:solidFill>
                <a:latin typeface="Verdana" panose="02020603050405020304" pitchFamily="2"/>
              </a:rPr>
              <a:t>Cd </a:t>
            </a:r>
          </a:p>
        </p:txBody>
      </p:sp>
      <p:sp>
        <p:nvSpPr>
          <p:cNvPr id="633" name="Tijdelijke aanduiding voor tekst 632"/>
          <p:cNvSpPr>
            <a:spLocks noGrp="1"/>
          </p:cNvSpPr>
          <p:nvPr>
            <p:ph type="body" idx="10"/>
          </p:nvPr>
        </p:nvSpPr>
        <p:spPr>
          <a:xfrm>
            <a:off x="987425" y="1999615"/>
            <a:ext cx="27305" cy="1339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600" spc="-254">
                <a:solidFill>
                  <a:srgbClr val="C3AB97"/>
                </a:solidFill>
                <a:latin typeface="Verdana" panose="02020603050405020304" pitchFamily="2"/>
              </a:rPr>
              <a:t>Í</a:t>
            </a:r>
            <a:r>
              <a:rPr lang="nl-NL" sz="600" spc="-254" baseline="30000">
                <a:solidFill>
                  <a:srgbClr val="C3AB97"/>
                </a:solidFill>
                <a:latin typeface="Arial" panose="02020603050405020304" pitchFamily="2"/>
              </a:rPr>
              <a:t>I</a:t>
            </a:r>
            <a:r>
              <a:rPr lang="nl-NL" sz="100" spc="-254">
                <a:solidFill>
                  <a:srgbClr val="C3AB97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634" name="Tijdelijke aanduiding voor tekst 633"/>
          <p:cNvSpPr>
            <a:spLocks noGrp="1"/>
          </p:cNvSpPr>
          <p:nvPr>
            <p:ph type="body" idx="10"/>
          </p:nvPr>
        </p:nvSpPr>
        <p:spPr>
          <a:xfrm>
            <a:off x="7220585" y="1953895"/>
            <a:ext cx="643255" cy="16129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45720" algn="l">
              <a:lnSpc>
                <a:spcPts val="1200"/>
              </a:lnSpc>
              <a:spcAft>
                <a:spcPts val="0"/>
              </a:spcAft>
              <a:buFont typeface="Verdana"/>
              <a:buChar char="·"/>
            </a:pPr>
            <a:r>
              <a:rPr lang="nl-NL" sz="600" spc="65">
                <a:solidFill>
                  <a:srgbClr val="63A955"/>
                </a:solidFill>
                <a:latin typeface="Verdana" panose="02020603050405020304" pitchFamily="2"/>
              </a:rPr>
              <a:t>IM</a:t>
            </a:r>
            <a:r>
              <a:rPr lang="nl-NL" sz="600" spc="65">
                <a:solidFill>
                  <a:srgbClr val="000000"/>
                </a:solidFill>
                <a:latin typeface="Verdana" panose="02020603050405020304" pitchFamily="2"/>
              </a:rPr>
              <a:t> Natuur </a:t>
            </a:r>
          </a:p>
        </p:txBody>
      </p:sp>
      <p:sp>
        <p:nvSpPr>
          <p:cNvPr id="635" name="Tijdelijke aanduiding voor tekst 634"/>
          <p:cNvSpPr>
            <a:spLocks noGrp="1"/>
          </p:cNvSpPr>
          <p:nvPr>
            <p:ph type="body" idx="10"/>
          </p:nvPr>
        </p:nvSpPr>
        <p:spPr>
          <a:xfrm>
            <a:off x="7589520" y="2115185"/>
            <a:ext cx="274320" cy="1435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nl-NL" sz="600" spc="65">
                <a:solidFill>
                  <a:srgbClr val="000000"/>
                </a:solidFill>
                <a:latin typeface="Verdana" panose="02020603050405020304" pitchFamily="2"/>
              </a:rPr>
              <a:t>Water </a:t>
            </a:r>
          </a:p>
        </p:txBody>
      </p:sp>
      <p:sp>
        <p:nvSpPr>
          <p:cNvPr id="636" name="Tijdelijke aanduiding voor tekst 635"/>
          <p:cNvSpPr>
            <a:spLocks noGrp="1"/>
          </p:cNvSpPr>
          <p:nvPr>
            <p:ph type="body" idx="10"/>
          </p:nvPr>
        </p:nvSpPr>
        <p:spPr>
          <a:xfrm>
            <a:off x="7269480" y="2258695"/>
            <a:ext cx="594360" cy="1403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nl-NL" sz="600" spc="65">
                <a:solidFill>
                  <a:srgbClr val="892B3D"/>
                </a:solidFill>
                <a:latin typeface="Verdana" panose="02020603050405020304" pitchFamily="2"/>
              </a:rPr>
              <a:t>-</a:t>
            </a:r>
            <a:r>
              <a:rPr lang="nl-NL" sz="600" spc="65">
                <a:solidFill>
                  <a:srgbClr val="000000"/>
                </a:solidFill>
                <a:latin typeface="Verdana" panose="02020603050405020304" pitchFamily="2"/>
              </a:rPr>
              <a:t> Snelweg </a:t>
            </a:r>
          </a:p>
        </p:txBody>
      </p:sp>
      <p:sp>
        <p:nvSpPr>
          <p:cNvPr id="637" name="Tijdelijke aanduiding voor tekst 636"/>
          <p:cNvSpPr>
            <a:spLocks noGrp="1"/>
          </p:cNvSpPr>
          <p:nvPr>
            <p:ph type="body" idx="10"/>
          </p:nvPr>
        </p:nvSpPr>
        <p:spPr>
          <a:xfrm>
            <a:off x="7607935" y="2849880"/>
            <a:ext cx="66675" cy="5207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600" spc="-225" baseline="-25000">
                <a:solidFill>
                  <a:srgbClr val="000000"/>
                </a:solidFill>
                <a:latin typeface="Verdana" panose="02020603050405020304" pitchFamily="2"/>
              </a:rPr>
              <a:t>rn</a:t>
            </a:r>
            <a:r>
              <a:rPr lang="nl-NL" sz="100" spc="-225">
                <a:solidFill>
                  <a:srgbClr val="000000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638" name="Tijdelijke aanduiding voor tekst 637"/>
          <p:cNvSpPr>
            <a:spLocks noGrp="1"/>
          </p:cNvSpPr>
          <p:nvPr>
            <p:ph type="body" idx="10"/>
          </p:nvPr>
        </p:nvSpPr>
        <p:spPr>
          <a:xfrm>
            <a:off x="283210" y="3898265"/>
            <a:ext cx="222885" cy="4572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  <a:tabLst>
                <a:tab pos="274320" algn="r"/>
              </a:tabLst>
            </a:pPr>
            <a:r>
              <a:rPr lang="nl-NL" sz="450" spc="0">
                <a:solidFill>
                  <a:srgbClr val="000000"/>
                </a:solidFill>
                <a:latin typeface="Verdana" panose="02020603050405020304" pitchFamily="2"/>
              </a:rPr>
              <a:t>.1 • </a:t>
            </a:r>
          </a:p>
        </p:txBody>
      </p:sp>
      <p:sp>
        <p:nvSpPr>
          <p:cNvPr id="639" name="Tijdelijke aanduiding voor tekst 638"/>
          <p:cNvSpPr>
            <a:spLocks noGrp="1"/>
          </p:cNvSpPr>
          <p:nvPr>
            <p:ph type="body" idx="10"/>
          </p:nvPr>
        </p:nvSpPr>
        <p:spPr>
          <a:xfrm>
            <a:off x="7952105" y="4614545"/>
            <a:ext cx="545465" cy="34480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  <a:tabLst>
                <a:tab pos="228600" algn="l"/>
                <a:tab pos="548640" algn="r"/>
              </a:tabLst>
            </a:pPr>
            <a:r>
              <a:rPr lang="nl-NL" sz="950" b="1" spc="0">
                <a:solidFill>
                  <a:srgbClr val="000000"/>
                </a:solidFill>
                <a:latin typeface="Verdana" panose="02020603050405020304" pitchFamily="2"/>
              </a:rPr>
              <a:t>, 3 </a:t>
            </a:r>
            <a:r>
              <a:rPr lang="nl-NL" sz="750" b="1" spc="0">
                <a:solidFill>
                  <a:srgbClr val="000000"/>
                </a:solidFill>
                <a:latin typeface="Verdana" panose="02020603050405020304" pitchFamily="2"/>
              </a:rPr>
              <a:t>• </a:t>
            </a:r>
          </a:p>
          <a:p>
            <a:pPr marL="0" marR="0" indent="0" algn="l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750" b="1" spc="35">
                <a:solidFill>
                  <a:srgbClr val="000000"/>
                </a:solidFill>
                <a:latin typeface="Verdana" panose="02020603050405020304" pitchFamily="2"/>
              </a:rPr>
              <a:t>. aa . • </a:t>
            </a:r>
          </a:p>
          <a:p>
            <a:pPr marL="0" marR="0" indent="411480" algn="l">
              <a:lnSpc>
                <a:spcPts val="800"/>
              </a:lnSpc>
              <a:spcBef>
                <a:spcPts val="335"/>
              </a:spcBef>
              <a:spcAft>
                <a:spcPts val="0"/>
              </a:spcAft>
              <a:buFont typeface="Verdana"/>
              <a:buChar char="·"/>
            </a:pPr>
            <a:r>
              <a:rPr lang="nl-NL" sz="850" b="1" spc="-254">
                <a:solidFill>
                  <a:srgbClr val="000000"/>
                </a:solidFill>
                <a:latin typeface="Verdana" panose="02020603050405020304" pitchFamily="2"/>
              </a:rPr>
              <a:t>• </a:t>
            </a:r>
          </a:p>
        </p:txBody>
      </p:sp>
      <p:sp>
        <p:nvSpPr>
          <p:cNvPr id="640" name="Tijdelijke aanduiding voor tekst 639"/>
          <p:cNvSpPr>
            <a:spLocks noGrp="1"/>
          </p:cNvSpPr>
          <p:nvPr>
            <p:ph type="body" idx="10"/>
          </p:nvPr>
        </p:nvSpPr>
        <p:spPr>
          <a:xfrm>
            <a:off x="7626350" y="5102225"/>
            <a:ext cx="706755" cy="33528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450" spc="0">
                <a:solidFill>
                  <a:srgbClr val="000000"/>
                </a:solidFill>
                <a:latin typeface="Verdana" panose="02020603050405020304" pitchFamily="2"/>
              </a:rPr>
              <a:t>'*'1</a:t>
            </a:r>
            <a:r>
              <a:rPr lang="nl-NL" sz="450" spc="0" baseline="30000">
                <a:solidFill>
                  <a:srgbClr val="000000"/>
                </a:solidFill>
                <a:latin typeface="Verdana" panose="02020603050405020304" pitchFamily="2"/>
              </a:rPr>
              <a:t>';</a:t>
            </a:r>
            <a:r>
              <a:rPr lang="nl-NL" sz="450" spc="0">
                <a:solidFill>
                  <a:srgbClr val="000000"/>
                </a:solidFill>
                <a:latin typeface="Verdana" panose="02020603050405020304" pitchFamily="2"/>
              </a:rPr>
              <a:t>4: • S</a:t>
            </a:r>
            <a:r>
              <a:rPr lang="nl-NL" sz="450" spc="0" baseline="30000">
                <a:solidFill>
                  <a:srgbClr val="000000"/>
                </a:solidFill>
                <a:latin typeface="Verdana" panose="02020603050405020304" pitchFamily="2"/>
              </a:rPr>
              <a:t>#</a:t>
            </a:r>
            <a:r>
              <a:rPr lang="nl-NL" sz="450" spc="0">
                <a:solidFill>
                  <a:srgbClr val="000000"/>
                </a:solidFill>
                <a:latin typeface="Verdana" panose="02020603050405020304" pitchFamily="2"/>
              </a:rPr>
              <a:t>-*.* .: • •;". </a:t>
            </a:r>
          </a:p>
        </p:txBody>
      </p:sp>
      <p:sp>
        <p:nvSpPr>
          <p:cNvPr id="641" name="Tijdelijke aanduiding voor tekst 640"/>
          <p:cNvSpPr>
            <a:spLocks noGrp="1"/>
          </p:cNvSpPr>
          <p:nvPr>
            <p:ph type="body" idx="10"/>
          </p:nvPr>
        </p:nvSpPr>
        <p:spPr>
          <a:xfrm>
            <a:off x="7626350" y="5437505"/>
            <a:ext cx="612140" cy="17970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502920" marR="0" indent="91440" algn="l">
              <a:lnSpc>
                <a:spcPts val="500"/>
              </a:lnSpc>
              <a:spcAft>
                <a:spcPts val="0"/>
              </a:spcAft>
              <a:buFont typeface="Verdana"/>
              <a:buChar char="·"/>
            </a:pPr>
            <a:r>
              <a:rPr lang="nl-NL" sz="450" spc="-40">
                <a:solidFill>
                  <a:srgbClr val="000000"/>
                </a:solidFill>
                <a:latin typeface="Verdana" panose="02020603050405020304" pitchFamily="2"/>
              </a:rPr>
              <a:t>- </a:t>
            </a:r>
          </a:p>
          <a:p>
            <a:pPr marL="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tabLst>
                <a:tab pos="292100" algn="l"/>
              </a:tabLst>
            </a:pPr>
            <a:r>
              <a:rPr lang="nl-NL" sz="450" spc="90">
                <a:solidFill>
                  <a:srgbClr val="000000"/>
                </a:solidFill>
                <a:latin typeface="Verdana" panose="02020603050405020304" pitchFamily="2"/>
              </a:rPr>
              <a:t>'O</a:t>
            </a:r>
            <a:r>
              <a:rPr lang="nl-NL" sz="450" spc="90" baseline="30000">
                <a:solidFill>
                  <a:srgbClr val="000000"/>
                </a:solidFill>
                <a:latin typeface="Verdana" panose="02020603050405020304" pitchFamily="2"/>
              </a:rPr>
              <a:t>P</a:t>
            </a:r>
            <a:r>
              <a:rPr lang="nl-NL" sz="100" spc="90">
                <a:solidFill>
                  <a:srgbClr val="000000"/>
                </a:solidFill>
                <a:latin typeface="Verdana" panose="02020603050405020304" pitchFamily="2"/>
              </a:rPr>
              <a:t> </a:t>
            </a:r>
            <a:r>
              <a:rPr lang="nl-NL" sz="450" spc="90">
                <a:solidFill>
                  <a:srgbClr val="000000"/>
                </a:solidFill>
                <a:latin typeface="Verdana" panose="02020603050405020304" pitchFamily="2"/>
              </a:rPr>
              <a:t>• - : </a:t>
            </a:r>
          </a:p>
        </p:txBody>
      </p:sp>
      <p:sp>
        <p:nvSpPr>
          <p:cNvPr id="642" name="Tijdelijke aanduiding voor tekst 641"/>
          <p:cNvSpPr>
            <a:spLocks noGrp="1"/>
          </p:cNvSpPr>
          <p:nvPr>
            <p:ph type="body" idx="10"/>
          </p:nvPr>
        </p:nvSpPr>
        <p:spPr>
          <a:xfrm>
            <a:off x="7324090" y="5617210"/>
            <a:ext cx="1237615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5207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  <a:tabLst>
                <a:tab pos="731520" algn="l"/>
                <a:tab pos="960120" algn="l"/>
              </a:tabLst>
            </a:pPr>
            <a:r>
              <a:rPr lang="nl-NL" sz="450" spc="50">
                <a:solidFill>
                  <a:srgbClr val="000000"/>
                </a:solidFill>
                <a:latin typeface="Verdana" panose="02020603050405020304" pitchFamily="2"/>
              </a:rPr>
              <a:t>,11.1 ' • </a:t>
            </a:r>
          </a:p>
          <a:p>
            <a:pPr marL="0" marR="0" indent="0" algn="r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" spc="10" baseline="30000">
                <a:solidFill>
                  <a:srgbClr val="000000"/>
                </a:solidFill>
                <a:latin typeface="Verdana" panose="02020603050405020304" pitchFamily="2"/>
              </a:rPr>
              <a:t>«"19</a:t>
            </a:r>
            <a:r>
              <a:rPr lang="nl-NL" sz="100" spc="10">
                <a:solidFill>
                  <a:srgbClr val="000000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643" name="Tijdelijke aanduiding voor tekst 642"/>
          <p:cNvSpPr>
            <a:spLocks noGrp="1"/>
          </p:cNvSpPr>
          <p:nvPr>
            <p:ph type="body" idx="10"/>
          </p:nvPr>
        </p:nvSpPr>
        <p:spPr>
          <a:xfrm>
            <a:off x="1139825" y="4919345"/>
            <a:ext cx="12065" cy="577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850" spc="0">
                <a:solidFill>
                  <a:srgbClr val="000000"/>
                </a:solidFill>
                <a:latin typeface="Arial Narrow" panose="02020603050405020304" pitchFamily="2"/>
              </a:rPr>
              <a:t>• </a:t>
            </a:r>
          </a:p>
        </p:txBody>
      </p:sp>
      <p:sp>
        <p:nvSpPr>
          <p:cNvPr id="644" name="Tijdelijke aanduiding voor tekst 643"/>
          <p:cNvSpPr>
            <a:spLocks noGrp="1"/>
          </p:cNvSpPr>
          <p:nvPr>
            <p:ph type="body" idx="10"/>
          </p:nvPr>
        </p:nvSpPr>
        <p:spPr>
          <a:xfrm>
            <a:off x="3163570" y="5745480"/>
            <a:ext cx="280670" cy="6096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74320" algn="l">
              <a:lnSpc>
                <a:spcPts val="500"/>
              </a:lnSpc>
              <a:spcAft>
                <a:spcPts val="0"/>
              </a:spcAft>
              <a:buFont typeface="Garamond"/>
              <a:buChar char="·"/>
            </a:pPr>
            <a:r>
              <a:rPr lang="nl-NL" sz="650" spc="-315">
                <a:solidFill>
                  <a:srgbClr val="000000"/>
                </a:solidFill>
                <a:latin typeface="Garamond" panose="02020603050405020304" pitchFamily="2"/>
              </a:rPr>
              <a:t>, </a:t>
            </a:r>
          </a:p>
        </p:txBody>
      </p:sp>
      <p:sp>
        <p:nvSpPr>
          <p:cNvPr id="645" name="Tijdelijke aanduiding voor tekst 644"/>
          <p:cNvSpPr>
            <a:spLocks noGrp="1"/>
          </p:cNvSpPr>
          <p:nvPr>
            <p:ph type="body" idx="10"/>
          </p:nvPr>
        </p:nvSpPr>
        <p:spPr>
          <a:xfrm>
            <a:off x="3023870" y="1481455"/>
            <a:ext cx="30480" cy="3937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600" spc="-425">
                <a:solidFill>
                  <a:srgbClr val="000000"/>
                </a:solidFill>
                <a:latin typeface="Verdana" panose="02020603050405020304" pitchFamily="2"/>
              </a:rPr>
              <a:t>r-</a:t>
            </a:r>
            <a:r>
              <a:rPr lang="nl-NL" sz="100">
                <a:solidFill>
                  <a:srgbClr val="000000"/>
                </a:solidFill>
                <a:latin typeface="Verdana" panose="02020603050405020304" pitchFamily="2"/>
              </a:rPr>
              <a:t> 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Tijdelijke aanduiding voor tekst 647"/>
          <p:cNvSpPr>
            <a:spLocks noGrp="1"/>
          </p:cNvSpPr>
          <p:nvPr>
            <p:ph type="body" idx="10"/>
          </p:nvPr>
        </p:nvSpPr>
        <p:spPr>
          <a:xfrm>
            <a:off x="97790" y="97790"/>
            <a:ext cx="8910955" cy="6568440"/>
          </a:xfrm>
          <a:prstGeom prst="rect">
            <a:avLst/>
          </a:prstGeom>
          <a:solidFill>
            <a:srgbClr val="FDFDF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651" name="Tijdelijke aanduiding voor tekst 650"/>
          <p:cNvSpPr>
            <a:spLocks noGrp="1"/>
          </p:cNvSpPr>
          <p:nvPr>
            <p:ph type="body" idx="10"/>
          </p:nvPr>
        </p:nvSpPr>
        <p:spPr>
          <a:xfrm>
            <a:off x="182880" y="3818890"/>
            <a:ext cx="1706880" cy="180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35">
                <a:solidFill>
                  <a:srgbClr val="005171"/>
                </a:solidFill>
                <a:latin typeface="Verdana" panose="02020603050405020304" pitchFamily="2"/>
              </a:rPr>
              <a:t>Integrale plankaart </a:t>
            </a:r>
          </a:p>
        </p:txBody>
      </p:sp>
      <p:sp>
        <p:nvSpPr>
          <p:cNvPr id="652" name="Tijdelijke aanduiding voor tekst 651"/>
          <p:cNvSpPr>
            <a:spLocks noGrp="1"/>
          </p:cNvSpPr>
          <p:nvPr>
            <p:ph type="body" idx="10"/>
          </p:nvPr>
        </p:nvSpPr>
        <p:spPr>
          <a:xfrm>
            <a:off x="356870" y="5962015"/>
            <a:ext cx="4401185" cy="176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  <a:tabLst>
                <a:tab pos="438912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Water-systeemkaart Mobiliteitskaart </a:t>
            </a:r>
          </a:p>
        </p:txBody>
      </p:sp>
      <p:sp>
        <p:nvSpPr>
          <p:cNvPr id="653" name="Tijdelijke aanduiding voor tekst 652"/>
          <p:cNvSpPr>
            <a:spLocks noGrp="1"/>
          </p:cNvSpPr>
          <p:nvPr>
            <p:ph type="body" idx="10"/>
          </p:nvPr>
        </p:nvSpPr>
        <p:spPr>
          <a:xfrm>
            <a:off x="6440170" y="2091055"/>
            <a:ext cx="890270" cy="142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400" spc="-8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654" name="Tijdelijke aanduiding voor tekst 653"/>
          <p:cNvSpPr>
            <a:spLocks noGrp="1"/>
          </p:cNvSpPr>
          <p:nvPr>
            <p:ph type="body" idx="10"/>
          </p:nvPr>
        </p:nvSpPr>
        <p:spPr>
          <a:xfrm>
            <a:off x="6440170" y="4130040"/>
            <a:ext cx="250571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25">
                <a:solidFill>
                  <a:srgbClr val="005171"/>
                </a:solidFill>
                <a:latin typeface="Verdana" panose="02020603050405020304" pitchFamily="2"/>
              </a:rPr>
              <a:t>Bedrijvigheid en nieuwbouw </a:t>
            </a:r>
          </a:p>
        </p:txBody>
      </p:sp>
      <p:sp>
        <p:nvSpPr>
          <p:cNvPr id="655" name="Tijdelijke aanduiding voor tekst 654"/>
          <p:cNvSpPr>
            <a:spLocks noGrp="1"/>
          </p:cNvSpPr>
          <p:nvPr>
            <p:ph type="body" idx="10"/>
          </p:nvPr>
        </p:nvSpPr>
        <p:spPr>
          <a:xfrm>
            <a:off x="6440170" y="6184265"/>
            <a:ext cx="171323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4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656" name="Tijdelijke aanduiding voor tekst 655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5">
                <a:solidFill>
                  <a:srgbClr val="005171"/>
                </a:solidFill>
                <a:latin typeface="Verdana" panose="02020603050405020304" pitchFamily="2"/>
              </a:rPr>
              <a:t>70 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ijdelijke aanduiding voor tekst 658"/>
          <p:cNvSpPr>
            <a:spLocks noGrp="1"/>
          </p:cNvSpPr>
          <p:nvPr>
            <p:ph type="body" idx="10"/>
          </p:nvPr>
        </p:nvSpPr>
        <p:spPr>
          <a:xfrm>
            <a:off x="146050" y="109855"/>
            <a:ext cx="8859520" cy="6565265"/>
          </a:xfrm>
          <a:prstGeom prst="rect">
            <a:avLst/>
          </a:prstGeom>
          <a:solidFill>
            <a:srgbClr val="FEFEF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662" name="Tijdelijke aanduiding voor tekst 661"/>
          <p:cNvSpPr>
            <a:spLocks noGrp="1"/>
          </p:cNvSpPr>
          <p:nvPr>
            <p:ph type="body" idx="10"/>
          </p:nvPr>
        </p:nvSpPr>
        <p:spPr>
          <a:xfrm>
            <a:off x="3740150" y="6190615"/>
            <a:ext cx="2432050" cy="255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0"/>
              </a:lnSpc>
              <a:spcAft>
                <a:spcPts val="35"/>
              </a:spcAft>
            </a:pPr>
            <a:r>
              <a:rPr lang="nl-NL" sz="2000" spc="-8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663" name="Tijdelijke aanduiding voor tekst 662"/>
          <p:cNvSpPr>
            <a:spLocks noGrp="1"/>
          </p:cNvSpPr>
          <p:nvPr>
            <p:ph type="body" idx="10"/>
          </p:nvPr>
        </p:nvSpPr>
        <p:spPr>
          <a:xfrm>
            <a:off x="8747125" y="6400800"/>
            <a:ext cx="25844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50" spc="80">
                <a:solidFill>
                  <a:srgbClr val="005171"/>
                </a:solidFill>
                <a:latin typeface="Verdana" panose="02020603050405020304" pitchFamily="2"/>
              </a:rPr>
              <a:t>71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jdelijke aanduiding voor tekst 56"/>
          <p:cNvSpPr>
            <a:spLocks noGrp="1"/>
          </p:cNvSpPr>
          <p:nvPr>
            <p:ph type="body" idx="10"/>
          </p:nvPr>
        </p:nvSpPr>
        <p:spPr>
          <a:xfrm>
            <a:off x="8832215" y="6400800"/>
            <a:ext cx="16637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50" spc="0">
                <a:solidFill>
                  <a:srgbClr val="015272"/>
                </a:solidFill>
                <a:latin typeface="Verdana" panose="02020603050405020304" pitchFamily="2"/>
              </a:rPr>
              <a:t>7 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Tijdelijke aanduiding voor tekst 665"/>
          <p:cNvSpPr>
            <a:spLocks noGrp="1"/>
          </p:cNvSpPr>
          <p:nvPr>
            <p:ph type="body" idx="10"/>
          </p:nvPr>
        </p:nvSpPr>
        <p:spPr>
          <a:xfrm>
            <a:off x="121920" y="254000"/>
            <a:ext cx="8915400" cy="7397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6520" rIns="0" bIns="0" anchor="t">
            <a:normAutofit fontScale="85000"/>
          </a:bodyPr>
          <a:lstStyle/>
          <a:p>
            <a:pPr marL="411480" marR="0" indent="0" algn="l">
              <a:lnSpc>
                <a:spcPts val="2800"/>
              </a:lnSpc>
              <a:spcAft>
                <a:spcPts val="2200"/>
              </a:spcAft>
            </a:pPr>
            <a:r>
              <a:rPr lang="nl-NL" sz="2900" b="1" spc="45">
                <a:solidFill>
                  <a:srgbClr val="00486B"/>
                </a:solidFill>
                <a:latin typeface="Verdana" panose="02020603050405020304" pitchFamily="2"/>
              </a:rPr>
              <a:t>Recreatie </a:t>
            </a:r>
          </a:p>
        </p:txBody>
      </p:sp>
      <p:sp>
        <p:nvSpPr>
          <p:cNvPr id="669" name="Tijdelijke aanduiding voor tekst 668"/>
          <p:cNvSpPr>
            <a:spLocks noGrp="1"/>
          </p:cNvSpPr>
          <p:nvPr>
            <p:ph type="body" idx="10"/>
          </p:nvPr>
        </p:nvSpPr>
        <p:spPr>
          <a:xfrm>
            <a:off x="728345" y="3532505"/>
            <a:ext cx="1901825" cy="19494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1150" spc="85">
                <a:solidFill>
                  <a:srgbClr val="7D9A73"/>
                </a:solidFill>
                <a:latin typeface="Arial" panose="02020603050405020304" pitchFamily="2"/>
              </a:rPr>
              <a:t>kg c) ,r2 e5</a:t>
            </a:r>
            <a:r>
              <a:rPr lang="nl-NL" sz="1150" spc="85" baseline="30000">
                <a:solidFill>
                  <a:srgbClr val="7D9A73"/>
                </a:solidFill>
                <a:latin typeface="Verdana" panose="02020603050405020304" pitchFamily="2"/>
              </a:rPr>
              <a:t>2</a:t>
            </a:r>
            <a:r>
              <a:rPr lang="nl-NL" sz="1150" spc="85">
                <a:solidFill>
                  <a:srgbClr val="7D9A73"/>
                </a:solidFill>
                <a:latin typeface="Arial" panose="02020603050405020304" pitchFamily="2"/>
              </a:rPr>
              <a:t> '3</a:t>
            </a:r>
            <a:r>
              <a:rPr lang="nl-NL" sz="1150" spc="85" baseline="30000">
                <a:solidFill>
                  <a:srgbClr val="7D9A73"/>
                </a:solidFill>
                <a:latin typeface="Verdana" panose="02020603050405020304" pitchFamily="2"/>
              </a:rPr>
              <a:t>0</a:t>
            </a:r>
            <a:r>
              <a:rPr lang="nl-NL" sz="850" spc="85">
                <a:solidFill>
                  <a:srgbClr val="7D9A73"/>
                </a:solidFill>
                <a:latin typeface="Verdana" panose="02020603050405020304" pitchFamily="2"/>
              </a:rPr>
              <a:t> C&gt; Ca&gt; </a:t>
            </a:r>
          </a:p>
          <a:p>
            <a:pPr marL="100584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850" spc="505">
                <a:solidFill>
                  <a:srgbClr val="7D9A73"/>
                </a:solidFill>
                <a:latin typeface="Verdana" panose="02020603050405020304" pitchFamily="2"/>
              </a:rPr>
              <a:t>p</a:t>
            </a:r>
            <a:r>
              <a:rPr lang="nl-NL" sz="850" spc="505" baseline="30000">
                <a:solidFill>
                  <a:srgbClr val="7D9A73"/>
                </a:solidFill>
                <a:latin typeface="Verdana" panose="02020603050405020304" pitchFamily="2"/>
              </a:rPr>
              <a:t>i</a:t>
            </a:r>
            <a:r>
              <a:rPr lang="nl-NL" sz="1150" spc="505">
                <a:solidFill>
                  <a:srgbClr val="7D9A73"/>
                </a:solidFill>
                <a:latin typeface="Arial" panose="02020603050405020304" pitchFamily="2"/>
              </a:rPr>
              <a:t>p </a:t>
            </a:r>
          </a:p>
        </p:txBody>
      </p:sp>
      <p:sp>
        <p:nvSpPr>
          <p:cNvPr id="670" name="Tijdelijke aanduiding voor tekst 669"/>
          <p:cNvSpPr>
            <a:spLocks noGrp="1"/>
          </p:cNvSpPr>
          <p:nvPr>
            <p:ph type="body" idx="10"/>
          </p:nvPr>
        </p:nvSpPr>
        <p:spPr>
          <a:xfrm>
            <a:off x="435610" y="6294120"/>
            <a:ext cx="2054860" cy="3962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165735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1150" b="1" spc="245">
                <a:solidFill>
                  <a:srgbClr val="36A645"/>
                </a:solidFill>
                <a:latin typeface="Arial" panose="02020603050405020304" pitchFamily="2"/>
              </a:rPr>
              <a:t>A</a:t>
            </a:r>
            <a:r>
              <a:rPr lang="nl-NL" sz="1150" b="1" spc="245">
                <a:solidFill>
                  <a:srgbClr val="000000"/>
                </a:solidFill>
                <a:latin typeface="Arial" panose="02020603050405020304" pitchFamily="2"/>
              </a:rPr>
              <a:t>WAGENINGEN </a:t>
            </a:r>
            <a:r>
              <a:rPr lang="nl-NL" sz="650" spc="245">
                <a:solidFill>
                  <a:srgbClr val="24AB23"/>
                </a:solidFill>
                <a:latin typeface="Arial" panose="02020603050405020304" pitchFamily="2"/>
              </a:rPr>
              <a:t>UNIVERSITY &amp; RESEARCH </a:t>
            </a:r>
          </a:p>
        </p:txBody>
      </p:sp>
      <p:sp>
        <p:nvSpPr>
          <p:cNvPr id="671" name="Tijdelijke aanduiding voor tekst 670"/>
          <p:cNvSpPr>
            <a:spLocks noGrp="1"/>
          </p:cNvSpPr>
          <p:nvPr>
            <p:ph type="body" idx="10"/>
          </p:nvPr>
        </p:nvSpPr>
        <p:spPr>
          <a:xfrm>
            <a:off x="7620000" y="6513830"/>
            <a:ext cx="1054735" cy="11557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1150" spc="-100">
                <a:solidFill>
                  <a:srgbClr val="000000"/>
                </a:solidFill>
                <a:latin typeface="Arial" panose="02020603050405020304" pitchFamily="2"/>
              </a:rPr>
              <a:t>STEEN BERGEN 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ijdelijke aanduiding voor tekst 673"/>
          <p:cNvSpPr>
            <a:spLocks noGrp="1"/>
          </p:cNvSpPr>
          <p:nvPr>
            <p:ph type="body" idx="10"/>
          </p:nvPr>
        </p:nvSpPr>
        <p:spPr>
          <a:xfrm>
            <a:off x="97790" y="97790"/>
            <a:ext cx="8910955" cy="6568440"/>
          </a:xfrm>
          <a:prstGeom prst="rect">
            <a:avLst/>
          </a:prstGeom>
          <a:solidFill>
            <a:srgbClr val="FDFDF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677" name="Tijdelijke aanduiding voor tekst 676"/>
          <p:cNvSpPr>
            <a:spLocks noGrp="1"/>
          </p:cNvSpPr>
          <p:nvPr>
            <p:ph type="body" idx="10"/>
          </p:nvPr>
        </p:nvSpPr>
        <p:spPr>
          <a:xfrm>
            <a:off x="182880" y="3818890"/>
            <a:ext cx="1706880" cy="180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35">
                <a:solidFill>
                  <a:srgbClr val="005171"/>
                </a:solidFill>
                <a:latin typeface="Verdana" panose="02020603050405020304" pitchFamily="2"/>
              </a:rPr>
              <a:t>Integrale plankaart </a:t>
            </a:r>
          </a:p>
        </p:txBody>
      </p:sp>
      <p:sp>
        <p:nvSpPr>
          <p:cNvPr id="678" name="Tijdelijke aanduiding voor tekst 677"/>
          <p:cNvSpPr>
            <a:spLocks noGrp="1"/>
          </p:cNvSpPr>
          <p:nvPr>
            <p:ph type="body" idx="10"/>
          </p:nvPr>
        </p:nvSpPr>
        <p:spPr>
          <a:xfrm>
            <a:off x="356870" y="5962015"/>
            <a:ext cx="4401185" cy="176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  <a:tabLst>
                <a:tab pos="438912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Water-systeemkaart Mobiliteitskaart </a:t>
            </a:r>
          </a:p>
        </p:txBody>
      </p:sp>
      <p:sp>
        <p:nvSpPr>
          <p:cNvPr id="679" name="Tijdelijke aanduiding voor tekst 678"/>
          <p:cNvSpPr>
            <a:spLocks noGrp="1"/>
          </p:cNvSpPr>
          <p:nvPr>
            <p:ph type="body" idx="10"/>
          </p:nvPr>
        </p:nvSpPr>
        <p:spPr>
          <a:xfrm>
            <a:off x="6440170" y="2091055"/>
            <a:ext cx="890270" cy="142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400" spc="-8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680" name="Tijdelijke aanduiding voor tekst 679"/>
          <p:cNvSpPr>
            <a:spLocks noGrp="1"/>
          </p:cNvSpPr>
          <p:nvPr>
            <p:ph type="body" idx="10"/>
          </p:nvPr>
        </p:nvSpPr>
        <p:spPr>
          <a:xfrm>
            <a:off x="6440170" y="4130040"/>
            <a:ext cx="250571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25">
                <a:solidFill>
                  <a:srgbClr val="005171"/>
                </a:solidFill>
                <a:latin typeface="Verdana" panose="02020603050405020304" pitchFamily="2"/>
              </a:rPr>
              <a:t>Bedrijvigheid en nieuwbouw </a:t>
            </a:r>
          </a:p>
        </p:txBody>
      </p:sp>
      <p:sp>
        <p:nvSpPr>
          <p:cNvPr id="681" name="Tijdelijke aanduiding voor tekst 680"/>
          <p:cNvSpPr>
            <a:spLocks noGrp="1"/>
          </p:cNvSpPr>
          <p:nvPr>
            <p:ph type="body" idx="10"/>
          </p:nvPr>
        </p:nvSpPr>
        <p:spPr>
          <a:xfrm>
            <a:off x="6440170" y="6184265"/>
            <a:ext cx="171323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4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682" name="Tijdelijke aanduiding voor tekst 681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5">
                <a:solidFill>
                  <a:srgbClr val="005171"/>
                </a:solidFill>
                <a:latin typeface="Verdana" panose="02020603050405020304" pitchFamily="2"/>
              </a:rPr>
              <a:t>73 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ijdelijke aanduiding voor tekst 684"/>
          <p:cNvSpPr>
            <a:spLocks noGrp="1"/>
          </p:cNvSpPr>
          <p:nvPr>
            <p:ph type="body" idx="10"/>
          </p:nvPr>
        </p:nvSpPr>
        <p:spPr>
          <a:xfrm>
            <a:off x="328930" y="146050"/>
            <a:ext cx="8681085" cy="6529070"/>
          </a:xfrm>
          <a:prstGeom prst="rect">
            <a:avLst/>
          </a:prstGeom>
          <a:solidFill>
            <a:srgbClr val="FEFEF8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688" name="Tijdelijke aanduiding voor tekst 687"/>
          <p:cNvSpPr>
            <a:spLocks noGrp="1"/>
          </p:cNvSpPr>
          <p:nvPr>
            <p:ph type="body" idx="10"/>
          </p:nvPr>
        </p:nvSpPr>
        <p:spPr>
          <a:xfrm>
            <a:off x="3717290" y="6190615"/>
            <a:ext cx="2093595" cy="255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0"/>
              </a:lnSpc>
              <a:spcAft>
                <a:spcPts val="35"/>
              </a:spcAft>
            </a:pPr>
            <a:r>
              <a:rPr lang="nl-NL" sz="2000" spc="-35">
                <a:solidFill>
                  <a:srgbClr val="005171"/>
                </a:solidFill>
                <a:latin typeface="Verdana" panose="02020603050405020304" pitchFamily="2"/>
              </a:rPr>
              <a:t>Agrarische kaart </a:t>
            </a:r>
          </a:p>
        </p:txBody>
      </p:sp>
      <p:sp>
        <p:nvSpPr>
          <p:cNvPr id="689" name="Tijdelijke aanduiding voor tekst 688"/>
          <p:cNvSpPr>
            <a:spLocks noGrp="1"/>
          </p:cNvSpPr>
          <p:nvPr>
            <p:ph type="body" idx="10"/>
          </p:nvPr>
        </p:nvSpPr>
        <p:spPr>
          <a:xfrm>
            <a:off x="8747125" y="6400800"/>
            <a:ext cx="26289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50" spc="90">
                <a:solidFill>
                  <a:srgbClr val="005171"/>
                </a:solidFill>
                <a:latin typeface="Verdana" panose="02020603050405020304" pitchFamily="2"/>
              </a:rPr>
              <a:t>74 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Tijdelijke aanduiding voor tekst 691"/>
          <p:cNvSpPr>
            <a:spLocks noGrp="1"/>
          </p:cNvSpPr>
          <p:nvPr>
            <p:ph type="body" idx="10"/>
          </p:nvPr>
        </p:nvSpPr>
        <p:spPr>
          <a:xfrm>
            <a:off x="97790" y="97790"/>
            <a:ext cx="8910955" cy="6568440"/>
          </a:xfrm>
          <a:prstGeom prst="rect">
            <a:avLst/>
          </a:prstGeom>
          <a:solidFill>
            <a:srgbClr val="FDFDF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695" name="Tijdelijke aanduiding voor tekst 694"/>
          <p:cNvSpPr>
            <a:spLocks noGrp="1"/>
          </p:cNvSpPr>
          <p:nvPr>
            <p:ph type="body" idx="10"/>
          </p:nvPr>
        </p:nvSpPr>
        <p:spPr>
          <a:xfrm>
            <a:off x="182880" y="3818890"/>
            <a:ext cx="1706880" cy="180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35">
                <a:solidFill>
                  <a:srgbClr val="005171"/>
                </a:solidFill>
                <a:latin typeface="Verdana" panose="02020603050405020304" pitchFamily="2"/>
              </a:rPr>
              <a:t>Integrale plankaart </a:t>
            </a:r>
          </a:p>
        </p:txBody>
      </p:sp>
      <p:sp>
        <p:nvSpPr>
          <p:cNvPr id="696" name="Tijdelijke aanduiding voor tekst 695"/>
          <p:cNvSpPr>
            <a:spLocks noGrp="1"/>
          </p:cNvSpPr>
          <p:nvPr>
            <p:ph type="body" idx="10"/>
          </p:nvPr>
        </p:nvSpPr>
        <p:spPr>
          <a:xfrm>
            <a:off x="356870" y="5962015"/>
            <a:ext cx="4401185" cy="176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  <a:tabLst>
                <a:tab pos="438912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Water-systeemkaart Mobiliteitskaart </a:t>
            </a:r>
          </a:p>
        </p:txBody>
      </p:sp>
      <p:sp>
        <p:nvSpPr>
          <p:cNvPr id="697" name="Tijdelijke aanduiding voor tekst 696"/>
          <p:cNvSpPr>
            <a:spLocks noGrp="1"/>
          </p:cNvSpPr>
          <p:nvPr>
            <p:ph type="body" idx="10"/>
          </p:nvPr>
        </p:nvSpPr>
        <p:spPr>
          <a:xfrm>
            <a:off x="6440170" y="2091055"/>
            <a:ext cx="890270" cy="142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400" spc="-8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698" name="Tijdelijke aanduiding voor tekst 697"/>
          <p:cNvSpPr>
            <a:spLocks noGrp="1"/>
          </p:cNvSpPr>
          <p:nvPr>
            <p:ph type="body" idx="10"/>
          </p:nvPr>
        </p:nvSpPr>
        <p:spPr>
          <a:xfrm>
            <a:off x="6440170" y="4130040"/>
            <a:ext cx="250571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25">
                <a:solidFill>
                  <a:srgbClr val="005171"/>
                </a:solidFill>
                <a:latin typeface="Verdana" panose="02020603050405020304" pitchFamily="2"/>
              </a:rPr>
              <a:t>Bedrijvigheid en nieuwbouw </a:t>
            </a:r>
          </a:p>
        </p:txBody>
      </p:sp>
      <p:sp>
        <p:nvSpPr>
          <p:cNvPr id="699" name="Tijdelijke aanduiding voor tekst 698"/>
          <p:cNvSpPr>
            <a:spLocks noGrp="1"/>
          </p:cNvSpPr>
          <p:nvPr>
            <p:ph type="body" idx="10"/>
          </p:nvPr>
        </p:nvSpPr>
        <p:spPr>
          <a:xfrm>
            <a:off x="6440170" y="6184265"/>
            <a:ext cx="171323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4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700" name="Tijdelijke aanduiding voor tekst 699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5">
                <a:solidFill>
                  <a:srgbClr val="005171"/>
                </a:solidFill>
                <a:latin typeface="Verdana" panose="02020603050405020304" pitchFamily="2"/>
              </a:rPr>
              <a:t>75 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jdelijke aanduiding voor tekst 702"/>
          <p:cNvSpPr>
            <a:spLocks noGrp="1"/>
          </p:cNvSpPr>
          <p:nvPr>
            <p:ph type="body" idx="10"/>
          </p:nvPr>
        </p:nvSpPr>
        <p:spPr>
          <a:xfrm>
            <a:off x="132715" y="132715"/>
            <a:ext cx="8878570" cy="6534150"/>
          </a:xfrm>
          <a:prstGeom prst="rect">
            <a:avLst/>
          </a:prstGeom>
          <a:solidFill>
            <a:srgbClr val="F9FAF7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06" name="Tijdelijke aanduiding voor tekst 705"/>
          <p:cNvSpPr>
            <a:spLocks noGrp="1"/>
          </p:cNvSpPr>
          <p:nvPr>
            <p:ph type="body" idx="10"/>
          </p:nvPr>
        </p:nvSpPr>
        <p:spPr>
          <a:xfrm>
            <a:off x="3686810" y="6317615"/>
            <a:ext cx="1928495" cy="2038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5000"/>
          </a:bodyPr>
          <a:lstStyle/>
          <a:p>
            <a:pPr marL="0" marR="0" indent="0" algn="ctr">
              <a:lnSpc>
                <a:spcPts val="1600"/>
              </a:lnSpc>
              <a:spcAft>
                <a:spcPts val="0"/>
              </a:spcAft>
            </a:pPr>
            <a:r>
              <a:rPr lang="nl-NL" sz="1950" b="1" spc="-5">
                <a:solidFill>
                  <a:srgbClr val="005171"/>
                </a:solidFill>
                <a:latin typeface="Verdana" panose="02020603050405020304" pitchFamily="2"/>
              </a:rPr>
              <a:t>Mobiliteitskaart </a:t>
            </a:r>
          </a:p>
        </p:txBody>
      </p:sp>
      <p:sp>
        <p:nvSpPr>
          <p:cNvPr id="707" name="Tijdelijke aanduiding voor tekst 706"/>
          <p:cNvSpPr>
            <a:spLocks noGrp="1"/>
          </p:cNvSpPr>
          <p:nvPr>
            <p:ph type="body" idx="10"/>
          </p:nvPr>
        </p:nvSpPr>
        <p:spPr>
          <a:xfrm>
            <a:off x="8752840" y="6400800"/>
            <a:ext cx="258445" cy="958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50" b="1" spc="85">
                <a:solidFill>
                  <a:srgbClr val="005171"/>
                </a:solidFill>
                <a:latin typeface="Verdana" panose="02020603050405020304" pitchFamily="2"/>
              </a:rPr>
              <a:t>76 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ijdelijke aanduiding voor tekst 709"/>
          <p:cNvSpPr>
            <a:spLocks noGrp="1"/>
          </p:cNvSpPr>
          <p:nvPr>
            <p:ph type="body" idx="10"/>
          </p:nvPr>
        </p:nvSpPr>
        <p:spPr>
          <a:xfrm>
            <a:off x="97790" y="97790"/>
            <a:ext cx="8910955" cy="6568440"/>
          </a:xfrm>
          <a:prstGeom prst="rect">
            <a:avLst/>
          </a:prstGeom>
          <a:solidFill>
            <a:srgbClr val="FDFDF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13" name="Tijdelijke aanduiding voor tekst 712"/>
          <p:cNvSpPr>
            <a:spLocks noGrp="1"/>
          </p:cNvSpPr>
          <p:nvPr>
            <p:ph type="body" idx="10"/>
          </p:nvPr>
        </p:nvSpPr>
        <p:spPr>
          <a:xfrm>
            <a:off x="182880" y="3818890"/>
            <a:ext cx="1706880" cy="180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35">
                <a:solidFill>
                  <a:srgbClr val="005171"/>
                </a:solidFill>
                <a:latin typeface="Verdana" panose="02020603050405020304" pitchFamily="2"/>
              </a:rPr>
              <a:t>Integrale plankaart </a:t>
            </a:r>
          </a:p>
        </p:txBody>
      </p:sp>
      <p:sp>
        <p:nvSpPr>
          <p:cNvPr id="714" name="Tijdelijke aanduiding voor tekst 713"/>
          <p:cNvSpPr>
            <a:spLocks noGrp="1"/>
          </p:cNvSpPr>
          <p:nvPr>
            <p:ph type="body" idx="10"/>
          </p:nvPr>
        </p:nvSpPr>
        <p:spPr>
          <a:xfrm>
            <a:off x="356870" y="5962015"/>
            <a:ext cx="4401185" cy="176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  <a:tabLst>
                <a:tab pos="438912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Water-systeemkaart Mobiliteitskaart </a:t>
            </a:r>
          </a:p>
        </p:txBody>
      </p:sp>
      <p:sp>
        <p:nvSpPr>
          <p:cNvPr id="715" name="Tijdelijke aanduiding voor tekst 714"/>
          <p:cNvSpPr>
            <a:spLocks noGrp="1"/>
          </p:cNvSpPr>
          <p:nvPr>
            <p:ph type="body" idx="10"/>
          </p:nvPr>
        </p:nvSpPr>
        <p:spPr>
          <a:xfrm>
            <a:off x="6440170" y="2091055"/>
            <a:ext cx="890270" cy="142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400" spc="-8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716" name="Tijdelijke aanduiding voor tekst 715"/>
          <p:cNvSpPr>
            <a:spLocks noGrp="1"/>
          </p:cNvSpPr>
          <p:nvPr>
            <p:ph type="body" idx="10"/>
          </p:nvPr>
        </p:nvSpPr>
        <p:spPr>
          <a:xfrm>
            <a:off x="6440170" y="4130040"/>
            <a:ext cx="250571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25">
                <a:solidFill>
                  <a:srgbClr val="005171"/>
                </a:solidFill>
                <a:latin typeface="Verdana" panose="02020603050405020304" pitchFamily="2"/>
              </a:rPr>
              <a:t>Bedrijvigheid en nieuwbouw </a:t>
            </a:r>
          </a:p>
        </p:txBody>
      </p:sp>
      <p:sp>
        <p:nvSpPr>
          <p:cNvPr id="717" name="Tijdelijke aanduiding voor tekst 716"/>
          <p:cNvSpPr>
            <a:spLocks noGrp="1"/>
          </p:cNvSpPr>
          <p:nvPr>
            <p:ph type="body" idx="10"/>
          </p:nvPr>
        </p:nvSpPr>
        <p:spPr>
          <a:xfrm>
            <a:off x="6440170" y="6184265"/>
            <a:ext cx="171323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4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718" name="Tijdelijke aanduiding voor tekst 717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88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900" spc="105">
                <a:solidFill>
                  <a:srgbClr val="005171"/>
                </a:solidFill>
                <a:latin typeface="Verdana" panose="02020603050405020304" pitchFamily="2"/>
              </a:rPr>
              <a:t>77 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ijdelijke aanduiding voor tekst 720"/>
          <p:cNvSpPr>
            <a:spLocks noGrp="1"/>
          </p:cNvSpPr>
          <p:nvPr>
            <p:ph type="body" idx="10"/>
          </p:nvPr>
        </p:nvSpPr>
        <p:spPr>
          <a:xfrm>
            <a:off x="132715" y="132715"/>
            <a:ext cx="8875395" cy="6537325"/>
          </a:xfrm>
          <a:prstGeom prst="rect">
            <a:avLst/>
          </a:prstGeom>
          <a:solidFill>
            <a:srgbClr val="FCFCFC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24" name="Tijdelijke aanduiding voor tekst 723"/>
          <p:cNvSpPr>
            <a:spLocks noGrp="1"/>
          </p:cNvSpPr>
          <p:nvPr>
            <p:ph type="body" idx="10"/>
          </p:nvPr>
        </p:nvSpPr>
        <p:spPr>
          <a:xfrm>
            <a:off x="3674110" y="6322060"/>
            <a:ext cx="2581910" cy="2527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0"/>
              </a:lnSpc>
              <a:spcAft>
                <a:spcPts val="30"/>
              </a:spcAft>
            </a:pPr>
            <a:r>
              <a:rPr lang="nl-NL" sz="2000" spc="-50">
                <a:solidFill>
                  <a:srgbClr val="005171"/>
                </a:solidFill>
                <a:latin typeface="Verdana" panose="02020603050405020304" pitchFamily="2"/>
              </a:rPr>
              <a:t>Water-systeemkaart </a:t>
            </a:r>
          </a:p>
        </p:txBody>
      </p:sp>
      <p:sp>
        <p:nvSpPr>
          <p:cNvPr id="725" name="Tijdelijke aanduiding voor tekst 724"/>
          <p:cNvSpPr>
            <a:spLocks noGrp="1"/>
          </p:cNvSpPr>
          <p:nvPr>
            <p:ph type="body" idx="10"/>
          </p:nvPr>
        </p:nvSpPr>
        <p:spPr>
          <a:xfrm>
            <a:off x="8754110" y="6400800"/>
            <a:ext cx="254000" cy="952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0">
                <a:solidFill>
                  <a:srgbClr val="005171"/>
                </a:solidFill>
                <a:latin typeface="Verdana" panose="02020603050405020304" pitchFamily="2"/>
              </a:rPr>
              <a:t>78 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Tijdelijke aanduiding voor tekst 727"/>
          <p:cNvSpPr>
            <a:spLocks noGrp="1"/>
          </p:cNvSpPr>
          <p:nvPr>
            <p:ph type="body" idx="10"/>
          </p:nvPr>
        </p:nvSpPr>
        <p:spPr>
          <a:xfrm>
            <a:off x="97790" y="97790"/>
            <a:ext cx="8910955" cy="6568440"/>
          </a:xfrm>
          <a:prstGeom prst="rect">
            <a:avLst/>
          </a:prstGeom>
          <a:solidFill>
            <a:srgbClr val="FDFDF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31" name="Tijdelijke aanduiding voor tekst 730"/>
          <p:cNvSpPr>
            <a:spLocks noGrp="1"/>
          </p:cNvSpPr>
          <p:nvPr>
            <p:ph type="body" idx="10"/>
          </p:nvPr>
        </p:nvSpPr>
        <p:spPr>
          <a:xfrm>
            <a:off x="182880" y="3818890"/>
            <a:ext cx="1706880" cy="180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35">
                <a:solidFill>
                  <a:srgbClr val="005171"/>
                </a:solidFill>
                <a:latin typeface="Verdana" panose="02020603050405020304" pitchFamily="2"/>
              </a:rPr>
              <a:t>Integrale plankaart </a:t>
            </a:r>
          </a:p>
        </p:txBody>
      </p:sp>
      <p:sp>
        <p:nvSpPr>
          <p:cNvPr id="732" name="Tijdelijke aanduiding voor tekst 731"/>
          <p:cNvSpPr>
            <a:spLocks noGrp="1"/>
          </p:cNvSpPr>
          <p:nvPr>
            <p:ph type="body" idx="10"/>
          </p:nvPr>
        </p:nvSpPr>
        <p:spPr>
          <a:xfrm>
            <a:off x="356870" y="5962015"/>
            <a:ext cx="4401185" cy="176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  <a:tabLst>
                <a:tab pos="438912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Water-systeemkaart Mobiliteitskaart </a:t>
            </a:r>
          </a:p>
        </p:txBody>
      </p:sp>
      <p:sp>
        <p:nvSpPr>
          <p:cNvPr id="733" name="Tijdelijke aanduiding voor tekst 732"/>
          <p:cNvSpPr>
            <a:spLocks noGrp="1"/>
          </p:cNvSpPr>
          <p:nvPr>
            <p:ph type="body" idx="10"/>
          </p:nvPr>
        </p:nvSpPr>
        <p:spPr>
          <a:xfrm>
            <a:off x="6440170" y="2091055"/>
            <a:ext cx="890270" cy="142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400" spc="-8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734" name="Tijdelijke aanduiding voor tekst 733"/>
          <p:cNvSpPr>
            <a:spLocks noGrp="1"/>
          </p:cNvSpPr>
          <p:nvPr>
            <p:ph type="body" idx="10"/>
          </p:nvPr>
        </p:nvSpPr>
        <p:spPr>
          <a:xfrm>
            <a:off x="6440170" y="4130040"/>
            <a:ext cx="250571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25">
                <a:solidFill>
                  <a:srgbClr val="005171"/>
                </a:solidFill>
                <a:latin typeface="Verdana" panose="02020603050405020304" pitchFamily="2"/>
              </a:rPr>
              <a:t>Bedrijvigheid en nieuwbouw </a:t>
            </a:r>
          </a:p>
        </p:txBody>
      </p:sp>
      <p:sp>
        <p:nvSpPr>
          <p:cNvPr id="735" name="Tijdelijke aanduiding voor tekst 734"/>
          <p:cNvSpPr>
            <a:spLocks noGrp="1"/>
          </p:cNvSpPr>
          <p:nvPr>
            <p:ph type="body" idx="10"/>
          </p:nvPr>
        </p:nvSpPr>
        <p:spPr>
          <a:xfrm>
            <a:off x="6440170" y="6184265"/>
            <a:ext cx="171323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4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736" name="Tijdelijke aanduiding voor tekst 735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5">
                <a:solidFill>
                  <a:srgbClr val="005171"/>
                </a:solidFill>
                <a:latin typeface="Verdana" panose="02020603050405020304" pitchFamily="2"/>
              </a:rPr>
              <a:t>79 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jdelijke aanduiding voor tekst 738"/>
          <p:cNvSpPr>
            <a:spLocks noGrp="1"/>
          </p:cNvSpPr>
          <p:nvPr>
            <p:ph type="body" idx="10"/>
          </p:nvPr>
        </p:nvSpPr>
        <p:spPr>
          <a:xfrm>
            <a:off x="313690" y="134620"/>
            <a:ext cx="8528685" cy="653351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42" name="Tijdelijke aanduiding voor tekst 741"/>
          <p:cNvSpPr>
            <a:spLocks noGrp="1"/>
          </p:cNvSpPr>
          <p:nvPr>
            <p:ph type="body" idx="10"/>
          </p:nvPr>
        </p:nvSpPr>
        <p:spPr>
          <a:xfrm>
            <a:off x="7512050" y="144145"/>
            <a:ext cx="553085" cy="14605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950" b="1" spc="-95">
                <a:solidFill>
                  <a:srgbClr val="000000"/>
                </a:solidFill>
                <a:latin typeface="Verdana" panose="02020603050405020304" pitchFamily="2"/>
              </a:rPr>
              <a:t>Legenda </a:t>
            </a:r>
          </a:p>
        </p:txBody>
      </p:sp>
      <p:sp>
        <p:nvSpPr>
          <p:cNvPr id="743" name="Tijdelijke aanduiding voor tekst 742"/>
          <p:cNvSpPr>
            <a:spLocks noGrp="1"/>
          </p:cNvSpPr>
          <p:nvPr>
            <p:ph type="body" idx="10"/>
          </p:nvPr>
        </p:nvSpPr>
        <p:spPr>
          <a:xfrm>
            <a:off x="7825105" y="875665"/>
            <a:ext cx="498475" cy="43878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550" spc="-20">
                <a:solidFill>
                  <a:srgbClr val="000000"/>
                </a:solidFill>
                <a:latin typeface="Verdana" panose="02020603050405020304" pitchFamily="2"/>
              </a:rPr>
              <a:t>Bedrijven Kenniscentrum Glastuinbouw </a:t>
            </a:r>
          </a:p>
        </p:txBody>
      </p:sp>
      <p:sp>
        <p:nvSpPr>
          <p:cNvPr id="744" name="Tijdelijke aanduiding voor tekst 743"/>
          <p:cNvSpPr>
            <a:spLocks noGrp="1"/>
          </p:cNvSpPr>
          <p:nvPr>
            <p:ph type="body" idx="10"/>
          </p:nvPr>
        </p:nvSpPr>
        <p:spPr>
          <a:xfrm>
            <a:off x="5836285" y="4535170"/>
            <a:ext cx="47625" cy="32385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"/>
              </a:lnSpc>
              <a:spcAft>
                <a:spcPts val="0"/>
              </a:spcAft>
            </a:pPr>
            <a:r>
              <a:rPr lang="nl-NL" sz="400" spc="-195">
                <a:solidFill>
                  <a:srgbClr val="000000"/>
                </a:solidFill>
                <a:latin typeface="Verdana" panose="02020603050405020304" pitchFamily="2"/>
              </a:rPr>
              <a:t>ae. </a:t>
            </a:r>
          </a:p>
        </p:txBody>
      </p:sp>
      <p:sp>
        <p:nvSpPr>
          <p:cNvPr id="745" name="Tijdelijke aanduiding voor tekst 744"/>
          <p:cNvSpPr>
            <a:spLocks noGrp="1"/>
          </p:cNvSpPr>
          <p:nvPr>
            <p:ph type="body" idx="10"/>
          </p:nvPr>
        </p:nvSpPr>
        <p:spPr>
          <a:xfrm>
            <a:off x="8197850" y="4796155"/>
            <a:ext cx="297180" cy="14859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45720" marR="0" indent="0" algn="l">
              <a:lnSpc>
                <a:spcPts val="500"/>
              </a:lnSpc>
              <a:spcAft>
                <a:spcPts val="0"/>
              </a:spcAft>
              <a:buFont typeface="Verdana"/>
              <a:buChar char="·"/>
            </a:pPr>
            <a:r>
              <a:rPr lang="nl-NL" sz="650" b="1" spc="-105">
                <a:solidFill>
                  <a:srgbClr val="000000"/>
                </a:solidFill>
                <a:latin typeface="Verdana" panose="02020603050405020304" pitchFamily="2"/>
              </a:rPr>
              <a:t>\11F: </a:t>
            </a:r>
          </a:p>
          <a:p>
            <a:pPr marL="45720" marR="0" indent="137160" algn="l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Font typeface="Verdana"/>
              <a:buChar char="·"/>
            </a:pPr>
            <a:r>
              <a:rPr lang="nl-NL" sz="950" b="1" spc="-195">
                <a:solidFill>
                  <a:srgbClr val="000000"/>
                </a:solidFill>
                <a:latin typeface="Verdana" panose="02020603050405020304" pitchFamily="2"/>
              </a:rPr>
              <a:t>• </a:t>
            </a:r>
          </a:p>
        </p:txBody>
      </p:sp>
      <p:sp>
        <p:nvSpPr>
          <p:cNvPr id="746" name="Tijdelijke aanduiding voor tekst 745"/>
          <p:cNvSpPr>
            <a:spLocks noGrp="1"/>
          </p:cNvSpPr>
          <p:nvPr>
            <p:ph type="body" idx="10"/>
          </p:nvPr>
        </p:nvSpPr>
        <p:spPr>
          <a:xfrm>
            <a:off x="7825105" y="1433195"/>
            <a:ext cx="662940" cy="402590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550" spc="0">
                <a:solidFill>
                  <a:srgbClr val="000000"/>
                </a:solidFill>
                <a:latin typeface="Verdana" panose="02020603050405020304" pitchFamily="2"/>
              </a:rPr>
              <a:t>Bebouwd Nieuwbouw </a:t>
            </a:r>
          </a:p>
          <a:p>
            <a:pPr marL="0" marR="0" indent="0" algn="l">
              <a:lnSpc>
                <a:spcPts val="600"/>
              </a:lnSpc>
              <a:spcBef>
                <a:spcPts val="565"/>
              </a:spcBef>
              <a:spcAft>
                <a:spcPts val="0"/>
              </a:spcAft>
            </a:pPr>
            <a:r>
              <a:rPr lang="nl-NL" sz="550" spc="-50">
                <a:solidFill>
                  <a:srgbClr val="000000"/>
                </a:solidFill>
                <a:latin typeface="Verdana" panose="02020603050405020304" pitchFamily="2"/>
              </a:rPr>
              <a:t>Cultuur en Recreatie </a:t>
            </a:r>
          </a:p>
        </p:txBody>
      </p:sp>
      <p:sp>
        <p:nvSpPr>
          <p:cNvPr id="747" name="Tijdelijke aanduiding voor tekst 746"/>
          <p:cNvSpPr>
            <a:spLocks noGrp="1"/>
          </p:cNvSpPr>
          <p:nvPr>
            <p:ph type="body" idx="10"/>
          </p:nvPr>
        </p:nvSpPr>
        <p:spPr>
          <a:xfrm>
            <a:off x="8275320" y="4213225"/>
            <a:ext cx="68580" cy="41275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700" spc="-290">
                <a:solidFill>
                  <a:srgbClr val="000000"/>
                </a:solidFill>
                <a:latin typeface="Courier New" panose="02020603050405020304"/>
              </a:rPr>
              <a:t>r. </a:t>
            </a:r>
          </a:p>
        </p:txBody>
      </p:sp>
      <p:sp>
        <p:nvSpPr>
          <p:cNvPr id="751" name="Tijdelijke aanduiding voor tekst 750"/>
          <p:cNvSpPr>
            <a:spLocks noGrp="1"/>
          </p:cNvSpPr>
          <p:nvPr>
            <p:ph type="body" idx="10"/>
          </p:nvPr>
        </p:nvSpPr>
        <p:spPr>
          <a:xfrm>
            <a:off x="7022465" y="5872480"/>
            <a:ext cx="1819910" cy="14224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400" spc="0">
                <a:solidFill>
                  <a:srgbClr val="000000"/>
                </a:solidFill>
                <a:latin typeface="Verdana" panose="02020603050405020304" pitchFamily="2"/>
              </a:rPr>
              <a:t>RigaSt </a:t>
            </a:r>
          </a:p>
          <a:p>
            <a:pPr marL="0" marR="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" spc="-55">
                <a:solidFill>
                  <a:srgbClr val="000000"/>
                </a:solidFill>
                <a:latin typeface="Verdana" panose="02020603050405020304" pitchFamily="2"/>
              </a:rPr>
              <a:t>1 </a:t>
            </a:r>
            <a:r>
              <a:rPr lang="nl-NL" sz="650" b="1" spc="-55">
                <a:solidFill>
                  <a:srgbClr val="000000"/>
                </a:solidFill>
                <a:latin typeface="Times New Roman" panose="02020603050405020304" pitchFamily="1"/>
              </a:rPr>
              <a:t>F </a:t>
            </a:r>
          </a:p>
        </p:txBody>
      </p:sp>
      <p:sp>
        <p:nvSpPr>
          <p:cNvPr id="752" name="Tijdelijke aanduiding voor tekst 751"/>
          <p:cNvSpPr>
            <a:spLocks noGrp="1"/>
          </p:cNvSpPr>
          <p:nvPr>
            <p:ph type="body" idx="10"/>
          </p:nvPr>
        </p:nvSpPr>
        <p:spPr>
          <a:xfrm>
            <a:off x="6865620" y="6064885"/>
            <a:ext cx="126365" cy="34290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500" b="1" spc="-80">
                <a:solidFill>
                  <a:srgbClr val="000000"/>
                </a:solidFill>
                <a:latin typeface="Verdana" panose="02020603050405020304" pitchFamily="2"/>
              </a:rPr>
              <a:t>94 </a:t>
            </a:r>
          </a:p>
        </p:txBody>
      </p:sp>
      <p:sp>
        <p:nvSpPr>
          <p:cNvPr id="753" name="Tijdelijke aanduiding voor tekst 752"/>
          <p:cNvSpPr>
            <a:spLocks noGrp="1"/>
          </p:cNvSpPr>
          <p:nvPr>
            <p:ph type="body" idx="10"/>
          </p:nvPr>
        </p:nvSpPr>
        <p:spPr>
          <a:xfrm>
            <a:off x="3186430" y="5047615"/>
            <a:ext cx="32385" cy="47625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450" b="1" i="1" spc="0">
                <a:solidFill>
                  <a:srgbClr val="000000"/>
                </a:solidFill>
                <a:latin typeface="Arial Narrow" panose="02020603050405020304" pitchFamily="2"/>
              </a:rPr>
              <a:t>J </a:t>
            </a:r>
          </a:p>
        </p:txBody>
      </p:sp>
      <p:sp>
        <p:nvSpPr>
          <p:cNvPr id="754" name="Tijdelijke aanduiding voor tekst 753"/>
          <p:cNvSpPr>
            <a:spLocks noGrp="1"/>
          </p:cNvSpPr>
          <p:nvPr>
            <p:ph type="body" idx="10"/>
          </p:nvPr>
        </p:nvSpPr>
        <p:spPr>
          <a:xfrm>
            <a:off x="1565910" y="5632450"/>
            <a:ext cx="358775" cy="8509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  <a:tabLst>
                <a:tab pos="411480" algn="r"/>
              </a:tabLst>
            </a:pPr>
            <a:r>
              <a:rPr lang="nl-NL" sz="550" spc="-40" baseline="30000">
                <a:solidFill>
                  <a:srgbClr val="000000"/>
                </a:solidFill>
                <a:latin typeface="Verdana" panose="02020603050405020304" pitchFamily="2"/>
              </a:rPr>
              <a:t>—</a:t>
            </a:r>
            <a:r>
              <a:rPr lang="nl-NL" sz="550" spc="-40">
                <a:solidFill>
                  <a:srgbClr val="000000"/>
                </a:solidFill>
                <a:latin typeface="Verdana" panose="02020603050405020304" pitchFamily="2"/>
              </a:rPr>
              <a:t>7- </a:t>
            </a:r>
            <a:r>
              <a:rPr lang="nl-NL" sz="550" spc="-40" baseline="30000">
                <a:solidFill>
                  <a:srgbClr val="000000"/>
                </a:solidFill>
                <a:latin typeface="Verdana" panose="02020603050405020304" pitchFamily="2"/>
              </a:rPr>
              <a:t>9</a:t>
            </a:r>
            <a:r>
              <a:rPr lang="nl-NL" sz="550" spc="-40">
                <a:solidFill>
                  <a:srgbClr val="000000"/>
                </a:solidFill>
                <a:latin typeface="Verdana" panose="02020603050405020304" pitchFamily="2"/>
              </a:rPr>
              <a:t>P</a:t>
            </a:r>
            <a:r>
              <a:rPr lang="nl-NL" sz="550" spc="-40" baseline="30000">
                <a:solidFill>
                  <a:srgbClr val="000000"/>
                </a:solidFill>
                <a:latin typeface="Verdana" panose="02020603050405020304" pitchFamily="2"/>
              </a:rPr>
              <a:t>.</a:t>
            </a:r>
            <a:r>
              <a:rPr lang="nl-NL" sz="550" spc="-40">
                <a:solidFill>
                  <a:srgbClr val="000000"/>
                </a:solidFill>
                <a:latin typeface="Verdana" panose="02020603050405020304" pitchFamily="2"/>
              </a:rPr>
              <a:t>--</a:t>
            </a:r>
            <a:r>
              <a:rPr lang="nl-NL" sz="100">
                <a:solidFill>
                  <a:srgbClr val="000000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755" name="Tijdelijke aanduiding voor tekst 754"/>
          <p:cNvSpPr>
            <a:spLocks noGrp="1"/>
          </p:cNvSpPr>
          <p:nvPr>
            <p:ph type="body" idx="10"/>
          </p:nvPr>
        </p:nvSpPr>
        <p:spPr>
          <a:xfrm>
            <a:off x="4455160" y="5890895"/>
            <a:ext cx="55245" cy="5715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400"/>
              </a:lnSpc>
              <a:spcAft>
                <a:spcPts val="0"/>
              </a:spcAft>
            </a:pPr>
            <a:r>
              <a:rPr lang="nl-NL" sz="500" b="1" i="1" spc="-145">
                <a:solidFill>
                  <a:srgbClr val="000000"/>
                </a:solidFill>
                <a:latin typeface="Arial Narrow" panose="02020603050405020304" pitchFamily="2"/>
              </a:rPr>
              <a:t>!Ï„ </a:t>
            </a:r>
          </a:p>
        </p:txBody>
      </p:sp>
      <p:sp>
        <p:nvSpPr>
          <p:cNvPr id="756" name="Tijdelijke aanduiding voor tekst 755"/>
          <p:cNvSpPr>
            <a:spLocks noGrp="1"/>
          </p:cNvSpPr>
          <p:nvPr>
            <p:ph type="body" idx="10"/>
          </p:nvPr>
        </p:nvSpPr>
        <p:spPr>
          <a:xfrm>
            <a:off x="3684905" y="1097280"/>
            <a:ext cx="107315" cy="43180"/>
          </a:xfrm>
          <a:prstGeom prst="rect">
            <a:avLst/>
          </a:prstGeom>
          <a:solidFill>
            <a:srgbClr val="DFF1FC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750" spc="-140">
                <a:solidFill>
                  <a:srgbClr val="000000"/>
                </a:solidFill>
                <a:latin typeface="Garamond" panose="02020603050405020304" pitchFamily="2"/>
              </a:rPr>
              <a:t>„.„ </a:t>
            </a:r>
          </a:p>
        </p:txBody>
      </p:sp>
      <p:sp>
        <p:nvSpPr>
          <p:cNvPr id="757" name="Tijdelijke aanduiding voor tekst 756"/>
          <p:cNvSpPr>
            <a:spLocks noGrp="1"/>
          </p:cNvSpPr>
          <p:nvPr>
            <p:ph type="body" idx="10"/>
          </p:nvPr>
        </p:nvSpPr>
        <p:spPr>
          <a:xfrm>
            <a:off x="468630" y="2677160"/>
            <a:ext cx="260350" cy="38735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500" b="1" spc="-120">
                <a:solidFill>
                  <a:srgbClr val="000000"/>
                </a:solidFill>
                <a:latin typeface="Verdana" panose="02020603050405020304" pitchFamily="2"/>
              </a:rPr>
              <a:t>ivo Sianle. </a:t>
            </a:r>
          </a:p>
        </p:txBody>
      </p:sp>
      <p:sp>
        <p:nvSpPr>
          <p:cNvPr id="758" name="Tijdelijke aanduiding voor tekst 757"/>
          <p:cNvSpPr>
            <a:spLocks noGrp="1"/>
          </p:cNvSpPr>
          <p:nvPr>
            <p:ph type="body" idx="10"/>
          </p:nvPr>
        </p:nvSpPr>
        <p:spPr>
          <a:xfrm>
            <a:off x="5872480" y="875665"/>
            <a:ext cx="91440" cy="13716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4 </a:t>
            </a:r>
          </a:p>
          <a:p>
            <a:pPr marL="0" marR="0" indent="0" algn="l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50" spc="0">
                <a:solidFill>
                  <a:srgbClr val="000000"/>
                </a:solidFill>
                <a:latin typeface="Verdana" panose="02020603050405020304" pitchFamily="2"/>
              </a:rPr>
              <a:t>• </a:t>
            </a:r>
          </a:p>
        </p:txBody>
      </p:sp>
      <p:sp>
        <p:nvSpPr>
          <p:cNvPr id="759" name="Tijdelijke aanduiding voor tekst 758"/>
          <p:cNvSpPr>
            <a:spLocks noGrp="1"/>
          </p:cNvSpPr>
          <p:nvPr>
            <p:ph type="body" idx="10"/>
          </p:nvPr>
        </p:nvSpPr>
        <p:spPr>
          <a:xfrm>
            <a:off x="5605145" y="4080510"/>
            <a:ext cx="36830" cy="4572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400" spc="0">
                <a:solidFill>
                  <a:srgbClr val="000000"/>
                </a:solidFill>
                <a:latin typeface="Verdana" panose="02020603050405020304" pitchFamily="2"/>
              </a:rPr>
              <a:t>t </a:t>
            </a:r>
          </a:p>
        </p:txBody>
      </p:sp>
      <p:sp>
        <p:nvSpPr>
          <p:cNvPr id="760" name="Tijdelijke aanduiding voor tekst 759"/>
          <p:cNvSpPr>
            <a:spLocks noGrp="1"/>
          </p:cNvSpPr>
          <p:nvPr>
            <p:ph type="body" idx="10"/>
          </p:nvPr>
        </p:nvSpPr>
        <p:spPr>
          <a:xfrm>
            <a:off x="415925" y="6272530"/>
            <a:ext cx="2055495" cy="21526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</a:pPr>
            <a:r>
              <a:rPr lang="nl-NL" sz="4150" b="1" spc="190" baseline="-25000">
                <a:solidFill>
                  <a:srgbClr val="22AA21"/>
                </a:solidFill>
                <a:latin typeface="Verdana" panose="02020603050405020304" pitchFamily="2"/>
              </a:rPr>
              <a:t>A</a:t>
            </a:r>
            <a:r>
              <a:rPr lang="nl-NL" sz="1100" b="1" spc="190">
                <a:solidFill>
                  <a:srgbClr val="004A6C"/>
                </a:solidFill>
                <a:latin typeface="Verdana" panose="02020603050405020304" pitchFamily="2"/>
              </a:rPr>
              <a:t>WAGENINGEN </a:t>
            </a:r>
          </a:p>
        </p:txBody>
      </p:sp>
      <p:sp>
        <p:nvSpPr>
          <p:cNvPr id="761" name="Tijdelijke aanduiding voor tekst 760"/>
          <p:cNvSpPr>
            <a:spLocks noGrp="1"/>
          </p:cNvSpPr>
          <p:nvPr>
            <p:ph type="body" idx="10"/>
          </p:nvPr>
        </p:nvSpPr>
        <p:spPr>
          <a:xfrm>
            <a:off x="415925" y="6487795"/>
            <a:ext cx="624205" cy="6413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62" name="Tijdelijke aanduiding voor tekst 761"/>
          <p:cNvSpPr>
            <a:spLocks noGrp="1"/>
          </p:cNvSpPr>
          <p:nvPr>
            <p:ph type="body" idx="10"/>
          </p:nvPr>
        </p:nvSpPr>
        <p:spPr>
          <a:xfrm>
            <a:off x="415925" y="6551930"/>
            <a:ext cx="2055495" cy="11620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63" name="Tijdelijke aanduiding voor tekst 762"/>
          <p:cNvSpPr>
            <a:spLocks noGrp="1"/>
          </p:cNvSpPr>
          <p:nvPr>
            <p:ph type="body" idx="10"/>
          </p:nvPr>
        </p:nvSpPr>
        <p:spPr>
          <a:xfrm>
            <a:off x="1040130" y="6487795"/>
            <a:ext cx="1431290" cy="6413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nl-NL" sz="550" spc="150">
                <a:solidFill>
                  <a:srgbClr val="22AA21"/>
                </a:solidFill>
                <a:latin typeface="Verdana" panose="02020603050405020304" pitchFamily="2"/>
              </a:rPr>
              <a:t>UNIVERSITY &amp; RESEARCH 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ijdelijke aanduiding voor tekst 769"/>
          <p:cNvSpPr>
            <a:spLocks noGrp="1"/>
          </p:cNvSpPr>
          <p:nvPr>
            <p:ph type="body" idx="10"/>
          </p:nvPr>
        </p:nvSpPr>
        <p:spPr>
          <a:xfrm>
            <a:off x="673100" y="1275715"/>
            <a:ext cx="8229600" cy="3536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4610" rIns="0" bIns="0" anchor="t"/>
          <a:lstStyle/>
          <a:p>
            <a:pPr marL="4937760" marR="0" indent="0" algn="l">
              <a:lnSpc>
                <a:spcPts val="2200"/>
              </a:lnSpc>
              <a:spcAft>
                <a:spcPts val="150"/>
              </a:spcAft>
            </a:pPr>
            <a:r>
              <a:rPr lang="nl-NL" sz="800" spc="5" baseline="-25000">
                <a:solidFill>
                  <a:srgbClr val="000000"/>
                </a:solidFill>
                <a:latin typeface="Verdana" panose="02020603050405020304" pitchFamily="2"/>
              </a:rPr>
              <a:t>k.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I </a:t>
            </a:r>
            <a:r>
              <a:rPr lang="nl-NL" sz="500" spc="5" baseline="-25000">
                <a:solidFill>
                  <a:srgbClr val="000000"/>
                </a:solidFill>
                <a:latin typeface="Verdana" panose="02020603050405020304" pitchFamily="2"/>
              </a:rPr>
              <a:t>j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 Haven - Verrijkend </a:t>
            </a:r>
          </a:p>
        </p:txBody>
      </p:sp>
      <p:sp>
        <p:nvSpPr>
          <p:cNvPr id="773" name="Tijdelijke aanduiding voor tekst 772"/>
          <p:cNvSpPr>
            <a:spLocks noGrp="1"/>
          </p:cNvSpPr>
          <p:nvPr>
            <p:ph type="body" idx="10"/>
          </p:nvPr>
        </p:nvSpPr>
        <p:spPr>
          <a:xfrm>
            <a:off x="3994150" y="2169795"/>
            <a:ext cx="935355" cy="19939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25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BeerderijcampIng - ...a Verrijkend lang </a:t>
            </a:r>
          </a:p>
        </p:txBody>
      </p:sp>
      <p:sp>
        <p:nvSpPr>
          <p:cNvPr id="774" name="Tijdelijke aanduiding voor tekst 773"/>
          <p:cNvSpPr>
            <a:spLocks noGrp="1"/>
          </p:cNvSpPr>
          <p:nvPr>
            <p:ph type="body" idx="10"/>
          </p:nvPr>
        </p:nvSpPr>
        <p:spPr>
          <a:xfrm>
            <a:off x="1035050" y="2306955"/>
            <a:ext cx="768985" cy="1619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500" spc="-10">
                <a:solidFill>
                  <a:srgbClr val="000000"/>
                </a:solidFill>
                <a:latin typeface="Verdana" panose="02020603050405020304" pitchFamily="2"/>
              </a:rPr>
              <a:t>Windmolens - Verrijkend kort </a:t>
            </a:r>
          </a:p>
        </p:txBody>
      </p:sp>
      <p:sp>
        <p:nvSpPr>
          <p:cNvPr id="775" name="Tijdelijke aanduiding voor tekst 774"/>
          <p:cNvSpPr>
            <a:spLocks noGrp="1"/>
          </p:cNvSpPr>
          <p:nvPr>
            <p:ph type="body" idx="10"/>
          </p:nvPr>
        </p:nvSpPr>
        <p:spPr>
          <a:xfrm>
            <a:off x="2988310" y="2186305"/>
            <a:ext cx="179070" cy="32829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2600"/>
              </a:lnSpc>
              <a:spcAft>
                <a:spcPts val="0"/>
              </a:spcAft>
            </a:pPr>
            <a:r>
              <a:rPr lang="nl-NL" sz="2400" spc="-295">
                <a:solidFill>
                  <a:srgbClr val="000000"/>
                </a:solidFill>
                <a:latin typeface="Verdana" panose="02020603050405020304" pitchFamily="2"/>
              </a:rPr>
              <a:t>,t </a:t>
            </a:r>
          </a:p>
        </p:txBody>
      </p:sp>
      <p:sp>
        <p:nvSpPr>
          <p:cNvPr id="776" name="Tijdelijke aanduiding voor tekst 775"/>
          <p:cNvSpPr>
            <a:spLocks noGrp="1"/>
          </p:cNvSpPr>
          <p:nvPr>
            <p:ph type="body" idx="10"/>
          </p:nvPr>
        </p:nvSpPr>
        <p:spPr>
          <a:xfrm>
            <a:off x="2552065" y="4646930"/>
            <a:ext cx="835660" cy="18288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10"/>
              </a:spcAft>
            </a:pPr>
            <a:r>
              <a:rPr lang="nl-NL" sz="500" spc="-20">
                <a:solidFill>
                  <a:srgbClr val="000000"/>
                </a:solidFill>
                <a:latin typeface="Verdana" panose="02020603050405020304" pitchFamily="2"/>
              </a:rPr>
              <a:t>op kassen - Verrijkend lang Doorzlchdge zonnepanelen </a:t>
            </a:r>
          </a:p>
        </p:txBody>
      </p:sp>
      <p:sp>
        <p:nvSpPr>
          <p:cNvPr id="777" name="Tijdelijke aanduiding voor tekst 776"/>
          <p:cNvSpPr>
            <a:spLocks noGrp="1"/>
          </p:cNvSpPr>
          <p:nvPr>
            <p:ph type="body" idx="10"/>
          </p:nvPr>
        </p:nvSpPr>
        <p:spPr>
          <a:xfrm>
            <a:off x="4916805" y="4622165"/>
            <a:ext cx="1093470" cy="3073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104775" rIns="0" bIns="0" anchor="t"/>
          <a:lstStyle/>
          <a:p>
            <a:pPr marL="0" marR="0" indent="0" algn="l">
              <a:lnSpc>
                <a:spcPts val="800"/>
              </a:lnSpc>
              <a:spcAft>
                <a:spcPts val="25"/>
              </a:spcAft>
            </a:pPr>
            <a:r>
              <a:rPr lang="nl-NL" sz="500" b="1" spc="0">
                <a:solidFill>
                  <a:srgbClr val="000000"/>
                </a:solidFill>
                <a:latin typeface="Verdana" panose="02020603050405020304" pitchFamily="2"/>
              </a:rPr>
              <a:t>d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Landwinkels - Verrijkend kort </a:t>
            </a:r>
          </a:p>
        </p:txBody>
      </p:sp>
      <p:sp>
        <p:nvSpPr>
          <p:cNvPr id="778" name="Tijdelijke aanduiding voor tekst 777"/>
          <p:cNvSpPr>
            <a:spLocks noGrp="1"/>
          </p:cNvSpPr>
          <p:nvPr>
            <p:ph type="body" idx="10"/>
          </p:nvPr>
        </p:nvSpPr>
        <p:spPr>
          <a:xfrm>
            <a:off x="4696460" y="5066665"/>
            <a:ext cx="765175" cy="1746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10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Kleinschalige landbouw - Verrijkend kort </a:t>
            </a:r>
          </a:p>
        </p:txBody>
      </p:sp>
      <p:sp>
        <p:nvSpPr>
          <p:cNvPr id="779" name="Tijdelijke aanduiding voor tekst 778"/>
          <p:cNvSpPr>
            <a:spLocks noGrp="1"/>
          </p:cNvSpPr>
          <p:nvPr>
            <p:ph type="body" idx="10"/>
          </p:nvPr>
        </p:nvSpPr>
        <p:spPr>
          <a:xfrm>
            <a:off x="2119630" y="2593340"/>
            <a:ext cx="1002030" cy="22479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Droogtebestendige en zilte land-bouw -Fundamenteel </a:t>
            </a:r>
          </a:p>
          <a:p>
            <a:pPr marL="0" marR="0" indent="0" algn="l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• </a:t>
            </a:r>
          </a:p>
        </p:txBody>
      </p:sp>
      <p:sp>
        <p:nvSpPr>
          <p:cNvPr id="780" name="Tijdelijke aanduiding voor tekst 779"/>
          <p:cNvSpPr>
            <a:spLocks noGrp="1"/>
          </p:cNvSpPr>
          <p:nvPr>
            <p:ph type="body" idx="10"/>
          </p:nvPr>
        </p:nvSpPr>
        <p:spPr>
          <a:xfrm>
            <a:off x="2701925" y="2818130"/>
            <a:ext cx="1458595" cy="749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400"/>
              </a:lnSpc>
              <a:spcAft>
                <a:spcPts val="0"/>
              </a:spcAft>
            </a:pPr>
            <a:r>
              <a:rPr lang="nl-NL" sz="500" spc="-5">
                <a:solidFill>
                  <a:srgbClr val="000000"/>
                </a:solidFill>
                <a:latin typeface="Verdana" panose="02020603050405020304" pitchFamily="2"/>
              </a:rPr>
              <a:t>Recreatieplas en water </a:t>
            </a:r>
          </a:p>
        </p:txBody>
      </p:sp>
      <p:sp>
        <p:nvSpPr>
          <p:cNvPr id="781" name="Tijdelijke aanduiding voor tekst 780"/>
          <p:cNvSpPr>
            <a:spLocks noGrp="1"/>
          </p:cNvSpPr>
          <p:nvPr>
            <p:ph type="body" idx="10"/>
          </p:nvPr>
        </p:nvSpPr>
        <p:spPr>
          <a:xfrm>
            <a:off x="2207260" y="2893060"/>
            <a:ext cx="1953260" cy="1657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381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  <a:tabLst>
                <a:tab pos="1924050" algn="r"/>
              </a:tabLs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Aansluiting graven - sport - Verrijkend lang </a:t>
            </a:r>
          </a:p>
          <a:p>
            <a:pPr marL="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Fundamenteel kort </a:t>
            </a:r>
          </a:p>
        </p:txBody>
      </p:sp>
      <p:sp>
        <p:nvSpPr>
          <p:cNvPr id="782" name="Tijdelijke aanduiding voor tekst 781"/>
          <p:cNvSpPr>
            <a:spLocks noGrp="1"/>
          </p:cNvSpPr>
          <p:nvPr>
            <p:ph type="body" idx="10"/>
          </p:nvPr>
        </p:nvSpPr>
        <p:spPr>
          <a:xfrm>
            <a:off x="2410460" y="3100705"/>
            <a:ext cx="1679575" cy="2324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  <a:tabLst>
                <a:tab pos="1691640" algn="r"/>
              </a:tabLst>
            </a:pPr>
            <a:r>
              <a:rPr lang="nl-NL" sz="1500" spc="0">
                <a:solidFill>
                  <a:srgbClr val="72779C"/>
                </a:solidFill>
                <a:latin typeface="Arial" panose="02020603050405020304" pitchFamily="2"/>
              </a:rPr>
              <a:t>Ib"</a:t>
            </a:r>
            <a:r>
              <a:rPr lang="nl-NL" sz="1500" spc="0" baseline="30000">
                <a:solidFill>
                  <a:srgbClr val="72779C"/>
                </a:solidFill>
                <a:latin typeface="Verdana" panose="02020603050405020304" pitchFamily="2"/>
              </a:rPr>
              <a:t>—</a:t>
            </a:r>
            <a:r>
              <a:rPr lang="nl-NL" sz="1500" spc="0">
                <a:solidFill>
                  <a:srgbClr val="72779C"/>
                </a:solidFill>
                <a:latin typeface="Arial" panose="02020603050405020304" pitchFamily="2"/>
              </a:rPr>
              <a:t>I</a:t>
            </a:r>
            <a:r>
              <a:rPr lang="nl-NL" sz="100" spc="0">
                <a:solidFill>
                  <a:srgbClr val="000000"/>
                </a:solidFill>
                <a:latin typeface="Arial" panose="02020603050405020304" pitchFamily="2"/>
              </a:rPr>
              <a:t> </a:t>
            </a:r>
            <a:r>
              <a:rPr lang="nl-NL" sz="1500" spc="0">
                <a:solidFill>
                  <a:srgbClr val="000000"/>
                </a:solidFill>
                <a:latin typeface="Arial" panose="02020603050405020304" pitchFamily="2"/>
              </a:rPr>
              <a:t>t</a:t>
            </a:r>
            <a:r>
              <a:rPr lang="nl-NL" sz="1500" spc="0" baseline="-25000">
                <a:solidFill>
                  <a:srgbClr val="000000"/>
                </a:solidFill>
                <a:latin typeface="Verdana" panose="02020603050405020304" pitchFamily="2"/>
              </a:rPr>
              <a:t>a</a:t>
            </a:r>
            <a:r>
              <a:rPr lang="nl-NL" sz="1500" spc="0">
                <a:solidFill>
                  <a:srgbClr val="000000"/>
                </a:solidFill>
                <a:latin typeface="Arial" panose="02020603050405020304" pitchFamily="2"/>
              </a:rPr>
              <a:t>ta </a:t>
            </a:r>
          </a:p>
        </p:txBody>
      </p:sp>
      <p:sp>
        <p:nvSpPr>
          <p:cNvPr id="783" name="Tijdelijke aanduiding voor tekst 782"/>
          <p:cNvSpPr>
            <a:spLocks noGrp="1"/>
          </p:cNvSpPr>
          <p:nvPr>
            <p:ph type="body" idx="10"/>
          </p:nvPr>
        </p:nvSpPr>
        <p:spPr>
          <a:xfrm>
            <a:off x="2136140" y="3342005"/>
            <a:ext cx="1130935" cy="2654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0"/>
              </a:lnSpc>
              <a:spcAft>
                <a:spcPts val="0"/>
              </a:spcAft>
            </a:pPr>
            <a:r>
              <a:rPr lang="nl-NL" sz="500" spc="65">
                <a:solidFill>
                  <a:srgbClr val="000000"/>
                </a:solidFill>
                <a:latin typeface="Verdana" panose="02020603050405020304" pitchFamily="2"/>
              </a:rPr>
              <a:t>M</a:t>
            </a:r>
            <a:r>
              <a:rPr lang="nl-NL" sz="500" spc="65" baseline="-25000">
                <a:solidFill>
                  <a:srgbClr val="000000"/>
                </a:solidFill>
                <a:latin typeface="Verdana" panose="02020603050405020304" pitchFamily="2"/>
              </a:rPr>
              <a:t>s)</a:t>
            </a:r>
            <a:r>
              <a:rPr lang="nl-NL" sz="500" spc="65">
                <a:solidFill>
                  <a:srgbClr val="000000"/>
                </a:solidFill>
                <a:latin typeface="Verdana" panose="02020603050405020304" pitchFamily="2"/>
              </a:rPr>
              <a:t> Aanleg fietssnelweg - </a:t>
            </a:r>
          </a:p>
        </p:txBody>
      </p:sp>
      <p:sp>
        <p:nvSpPr>
          <p:cNvPr id="784" name="Tijdelijke aanduiding voor tekst 783"/>
          <p:cNvSpPr>
            <a:spLocks noGrp="1"/>
          </p:cNvSpPr>
          <p:nvPr>
            <p:ph type="body" idx="10"/>
          </p:nvPr>
        </p:nvSpPr>
        <p:spPr>
          <a:xfrm>
            <a:off x="2614295" y="3479165"/>
            <a:ext cx="594360" cy="577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500" spc="-35">
                <a:solidFill>
                  <a:srgbClr val="000000"/>
                </a:solidFill>
                <a:latin typeface="Verdana" panose="02020603050405020304" pitchFamily="2"/>
              </a:rPr>
              <a:t>Fundamenteel kort </a:t>
            </a:r>
          </a:p>
        </p:txBody>
      </p:sp>
      <p:sp>
        <p:nvSpPr>
          <p:cNvPr id="785" name="Tijdelijke aanduiding voor tekst 784"/>
          <p:cNvSpPr>
            <a:spLocks noGrp="1"/>
          </p:cNvSpPr>
          <p:nvPr>
            <p:ph type="body" idx="10"/>
          </p:nvPr>
        </p:nvSpPr>
        <p:spPr>
          <a:xfrm>
            <a:off x="6334125" y="2839085"/>
            <a:ext cx="793750" cy="1657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500" spc="-15">
                <a:solidFill>
                  <a:srgbClr val="000000"/>
                </a:solidFill>
                <a:latin typeface="Verdana" panose="02020603050405020304" pitchFamily="2"/>
              </a:rPr>
              <a:t>Oplaadpunten elektrische auto's </a:t>
            </a:r>
          </a:p>
        </p:txBody>
      </p:sp>
      <p:sp>
        <p:nvSpPr>
          <p:cNvPr id="786" name="Tijdelijke aanduiding voor tekst 785"/>
          <p:cNvSpPr>
            <a:spLocks noGrp="1"/>
          </p:cNvSpPr>
          <p:nvPr>
            <p:ph type="body" idx="10"/>
          </p:nvPr>
        </p:nvSpPr>
        <p:spPr>
          <a:xfrm>
            <a:off x="2842895" y="3732530"/>
            <a:ext cx="50165" cy="3302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"/>
              </a:lnSpc>
              <a:spcAft>
                <a:spcPts val="0"/>
              </a:spcAft>
              <a:buFont typeface="Verdana"/>
              <a:buChar char="·"/>
            </a:pPr>
            <a:r>
              <a:rPr lang="nl-NL" sz="300" spc="-160">
                <a:solidFill>
                  <a:srgbClr val="000000"/>
                </a:solidFill>
                <a:latin typeface="Verdana" panose="02020603050405020304" pitchFamily="2"/>
              </a:rPr>
              <a:t>4 </a:t>
            </a:r>
          </a:p>
        </p:txBody>
      </p:sp>
      <p:sp>
        <p:nvSpPr>
          <p:cNvPr id="787" name="Tijdelijke aanduiding voor tekst 786"/>
          <p:cNvSpPr>
            <a:spLocks noGrp="1"/>
          </p:cNvSpPr>
          <p:nvPr>
            <p:ph type="body" idx="10"/>
          </p:nvPr>
        </p:nvSpPr>
        <p:spPr>
          <a:xfrm>
            <a:off x="2697480" y="3994150"/>
            <a:ext cx="553085" cy="1746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500" spc="-15">
                <a:solidFill>
                  <a:srgbClr val="000000"/>
                </a:solidFill>
                <a:latin typeface="Verdana" panose="02020603050405020304" pitchFamily="2"/>
              </a:rPr>
              <a:t>Innovatiecentrum Verrijkend kort </a:t>
            </a:r>
          </a:p>
        </p:txBody>
      </p:sp>
      <p:sp>
        <p:nvSpPr>
          <p:cNvPr id="788" name="Tijdelijke aanduiding voor tekst 787"/>
          <p:cNvSpPr>
            <a:spLocks noGrp="1"/>
          </p:cNvSpPr>
          <p:nvPr>
            <p:ph type="body" idx="10"/>
          </p:nvPr>
        </p:nvSpPr>
        <p:spPr>
          <a:xfrm>
            <a:off x="5128895" y="3894455"/>
            <a:ext cx="710565" cy="1746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25"/>
              </a:spcAft>
            </a:pPr>
            <a:r>
              <a:rPr lang="nl-NL" sz="500" spc="-15">
                <a:solidFill>
                  <a:srgbClr val="000000"/>
                </a:solidFill>
                <a:latin typeface="Verdana" panose="02020603050405020304" pitchFamily="2"/>
              </a:rPr>
              <a:t>Diensten op aanvraag - Verrijkend kat </a:t>
            </a:r>
          </a:p>
        </p:txBody>
      </p:sp>
      <p:sp>
        <p:nvSpPr>
          <p:cNvPr id="789" name="Tijdelijke aanduiding voor tekst 788"/>
          <p:cNvSpPr>
            <a:spLocks noGrp="1"/>
          </p:cNvSpPr>
          <p:nvPr>
            <p:ph type="body" idx="10"/>
          </p:nvPr>
        </p:nvSpPr>
        <p:spPr>
          <a:xfrm>
            <a:off x="4534535" y="3449955"/>
            <a:ext cx="715010" cy="1746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500" spc="-15">
                <a:solidFill>
                  <a:srgbClr val="000000"/>
                </a:solidFill>
                <a:latin typeface="Verdana" panose="02020603050405020304" pitchFamily="2"/>
              </a:rPr>
              <a:t>Potentieel bouwgebled - Fundamenteel lang </a:t>
            </a:r>
          </a:p>
        </p:txBody>
      </p:sp>
      <p:sp>
        <p:nvSpPr>
          <p:cNvPr id="790" name="Tijdelijke aanduiding voor tekst 789"/>
          <p:cNvSpPr>
            <a:spLocks noGrp="1"/>
          </p:cNvSpPr>
          <p:nvPr>
            <p:ph type="body" idx="10"/>
          </p:nvPr>
        </p:nvSpPr>
        <p:spPr>
          <a:xfrm>
            <a:off x="1089025" y="5236845"/>
            <a:ext cx="1458595" cy="71120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800" spc="-45">
                <a:solidFill>
                  <a:srgbClr val="000000"/>
                </a:solidFill>
                <a:latin typeface="Verdana" panose="02020603050405020304" pitchFamily="2"/>
              </a:rPr>
              <a:t>Fundamenteel - Korte termijn Fundamenteel - Lange termijn Verrijkend - Lange termijn Verrijkend - Korte termijn </a:t>
            </a:r>
          </a:p>
        </p:txBody>
      </p:sp>
      <p:sp>
        <p:nvSpPr>
          <p:cNvPr id="791" name="Tijdelijke aanduiding voor tekst 790"/>
          <p:cNvSpPr>
            <a:spLocks noGrp="1"/>
          </p:cNvSpPr>
          <p:nvPr>
            <p:ph type="body" idx="10"/>
          </p:nvPr>
        </p:nvSpPr>
        <p:spPr>
          <a:xfrm>
            <a:off x="673100" y="5407660"/>
            <a:ext cx="128905" cy="10795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800" spc="0">
                <a:solidFill>
                  <a:srgbClr val="9BC4DB"/>
                </a:solidFill>
                <a:latin typeface="Verdana" panose="02020603050405020304" pitchFamily="2"/>
              </a:rPr>
              <a:t>t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jdelijke aanduiding voor tekst 59"/>
          <p:cNvSpPr>
            <a:spLocks noGrp="1"/>
          </p:cNvSpPr>
          <p:nvPr>
            <p:ph type="body" idx="10"/>
          </p:nvPr>
        </p:nvSpPr>
        <p:spPr>
          <a:xfrm>
            <a:off x="4218305" y="1240790"/>
            <a:ext cx="4779645" cy="5269230"/>
          </a:xfrm>
          <a:prstGeom prst="rect">
            <a:avLst/>
          </a:prstGeom>
          <a:solidFill>
            <a:srgbClr val="FFFEF8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61" name="Tijdelijke aanduiding voor tekst 60"/>
          <p:cNvSpPr>
            <a:spLocks noGrp="1"/>
          </p:cNvSpPr>
          <p:nvPr>
            <p:ph type="body" idx="10"/>
          </p:nvPr>
        </p:nvSpPr>
        <p:spPr>
          <a:xfrm>
            <a:off x="426085" y="215900"/>
            <a:ext cx="8575675" cy="10248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4275"/>
              </a:spcAft>
            </a:pPr>
            <a:r>
              <a:rPr lang="nl-NL" sz="2950" spc="-20">
                <a:solidFill>
                  <a:srgbClr val="005171"/>
                </a:solidFill>
                <a:latin typeface="Verdana" panose="02020603050405020304" pitchFamily="2"/>
              </a:rPr>
              <a:t>Dinteloord </a:t>
            </a:r>
          </a:p>
        </p:txBody>
      </p:sp>
      <p:sp>
        <p:nvSpPr>
          <p:cNvPr id="64" name="Tijdelijke aanduiding voor tekst 63"/>
          <p:cNvSpPr>
            <a:spLocks noGrp="1"/>
          </p:cNvSpPr>
          <p:nvPr>
            <p:ph type="body" idx="10"/>
          </p:nvPr>
        </p:nvSpPr>
        <p:spPr>
          <a:xfrm>
            <a:off x="8837295" y="6400800"/>
            <a:ext cx="15621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0">
                <a:solidFill>
                  <a:srgbClr val="005171"/>
                </a:solidFill>
                <a:latin typeface="Verdana" panose="02020603050405020304" pitchFamily="2"/>
              </a:rPr>
              <a:t>8 </a:t>
            </a:r>
          </a:p>
        </p:txBody>
      </p:sp>
      <p:sp>
        <p:nvSpPr>
          <p:cNvPr id="65" name="Tijdelijke aanduiding voor tekst 64"/>
          <p:cNvSpPr>
            <a:spLocks noGrp="1"/>
          </p:cNvSpPr>
          <p:nvPr>
            <p:ph type="body" idx="10"/>
          </p:nvPr>
        </p:nvSpPr>
        <p:spPr>
          <a:xfrm>
            <a:off x="4819015" y="6278880"/>
            <a:ext cx="124015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35">
                <a:solidFill>
                  <a:srgbClr val="050406"/>
                </a:solidFill>
                <a:latin typeface="Arial" panose="02020603050405020304" pitchFamily="2"/>
              </a:rPr>
              <a:t>Windmolenpark </a:t>
            </a:r>
          </a:p>
        </p:txBody>
      </p:sp>
      <p:sp>
        <p:nvSpPr>
          <p:cNvPr id="66" name="Tijdelijke aanduiding voor tekst 65"/>
          <p:cNvSpPr>
            <a:spLocks noGrp="1"/>
          </p:cNvSpPr>
          <p:nvPr>
            <p:ph type="body" idx="10"/>
          </p:nvPr>
        </p:nvSpPr>
        <p:spPr>
          <a:xfrm>
            <a:off x="356870" y="1240790"/>
            <a:ext cx="3657600" cy="5031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083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5">
                <a:solidFill>
                  <a:srgbClr val="005171"/>
                </a:solidFill>
                <a:latin typeface="Verdana" panose="02020603050405020304" pitchFamily="2"/>
              </a:rPr>
              <a:t>Havenuitbreiding </a:t>
            </a:r>
          </a:p>
          <a:p>
            <a:pPr marL="685800" marR="0" indent="274320" algn="just">
              <a:lnSpc>
                <a:spcPts val="2600"/>
              </a:lnSpc>
              <a:spcBef>
                <a:spcPts val="940"/>
              </a:spcBef>
              <a:spcAft>
                <a:spcPts val="0"/>
              </a:spcAft>
              <a:buFont typeface="Verdana"/>
              <a:buChar char="l"/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Goederentransport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Rondweg vrachtverkeer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23785"/>
              </a:spcAft>
              <a:buFont typeface="Verdana"/>
              <a:buChar char="·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Windmolenparken 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ijdelijke aanduiding voor tekst 798"/>
          <p:cNvSpPr>
            <a:spLocks noGrp="1"/>
          </p:cNvSpPr>
          <p:nvPr>
            <p:ph type="body" idx="10"/>
          </p:nvPr>
        </p:nvSpPr>
        <p:spPr>
          <a:xfrm>
            <a:off x="1120140" y="1097280"/>
            <a:ext cx="258445" cy="1168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1050" b="1" spc="-195">
                <a:solidFill>
                  <a:srgbClr val="FFFFFF"/>
                </a:solidFill>
                <a:latin typeface="Verdana" panose="02020603050405020304" pitchFamily="2"/>
              </a:rPr>
              <a:t>019 </a:t>
            </a:r>
          </a:p>
        </p:txBody>
      </p:sp>
      <p:sp>
        <p:nvSpPr>
          <p:cNvPr id="800" name="Tijdelijke aanduiding voor tekst 799"/>
          <p:cNvSpPr>
            <a:spLocks noGrp="1"/>
          </p:cNvSpPr>
          <p:nvPr>
            <p:ph type="body" idx="10"/>
          </p:nvPr>
        </p:nvSpPr>
        <p:spPr>
          <a:xfrm>
            <a:off x="8236585" y="1097280"/>
            <a:ext cx="342900" cy="1168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1050" b="1" spc="-180">
                <a:solidFill>
                  <a:srgbClr val="FFFFFF"/>
                </a:solidFill>
                <a:latin typeface="Verdana" panose="02020603050405020304" pitchFamily="2"/>
              </a:rPr>
              <a:t>2050 </a:t>
            </a:r>
          </a:p>
        </p:txBody>
      </p:sp>
      <p:sp>
        <p:nvSpPr>
          <p:cNvPr id="801" name="Tijdelijke aanduiding voor tekst 800"/>
          <p:cNvSpPr>
            <a:spLocks noGrp="1"/>
          </p:cNvSpPr>
          <p:nvPr>
            <p:ph type="body" idx="10"/>
          </p:nvPr>
        </p:nvSpPr>
        <p:spPr>
          <a:xfrm>
            <a:off x="6359525" y="1097280"/>
            <a:ext cx="342900" cy="1168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1050" b="1" spc="-180">
                <a:solidFill>
                  <a:srgbClr val="FFFFFF"/>
                </a:solidFill>
                <a:latin typeface="Verdana" panose="02020603050405020304" pitchFamily="2"/>
              </a:rPr>
              <a:t>2040 </a:t>
            </a:r>
          </a:p>
        </p:txBody>
      </p:sp>
      <p:sp>
        <p:nvSpPr>
          <p:cNvPr id="802" name="Tijdelijke aanduiding voor tekst 801"/>
          <p:cNvSpPr>
            <a:spLocks noGrp="1"/>
          </p:cNvSpPr>
          <p:nvPr>
            <p:ph type="body" idx="10"/>
          </p:nvPr>
        </p:nvSpPr>
        <p:spPr>
          <a:xfrm>
            <a:off x="4329430" y="1097280"/>
            <a:ext cx="340995" cy="1168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900"/>
              </a:lnSpc>
              <a:spcAft>
                <a:spcPts val="0"/>
              </a:spcAft>
            </a:pPr>
            <a:r>
              <a:rPr lang="nl-NL" sz="1050" b="1" spc="-180">
                <a:solidFill>
                  <a:srgbClr val="FFFFFF"/>
                </a:solidFill>
                <a:latin typeface="Verdana" panose="02020603050405020304" pitchFamily="2"/>
              </a:rPr>
              <a:t>2030 </a:t>
            </a:r>
          </a:p>
        </p:txBody>
      </p:sp>
      <p:sp>
        <p:nvSpPr>
          <p:cNvPr id="803" name="Tijdelijke aanduiding voor tekst 802"/>
          <p:cNvSpPr>
            <a:spLocks noGrp="1"/>
          </p:cNvSpPr>
          <p:nvPr>
            <p:ph type="body" idx="10"/>
          </p:nvPr>
        </p:nvSpPr>
        <p:spPr>
          <a:xfrm>
            <a:off x="4572000" y="1511300"/>
            <a:ext cx="2048510" cy="10477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700" spc="-10">
                <a:solidFill>
                  <a:srgbClr val="004265"/>
                </a:solidFill>
                <a:latin typeface="Verdana" panose="02020603050405020304" pitchFamily="2"/>
              </a:rPr>
              <a:t>Ontwerp/plan fase </a:t>
            </a:r>
            <a:r>
              <a:rPr lang="nl-NL" sz="500" spc="-10">
                <a:solidFill>
                  <a:srgbClr val="004265"/>
                </a:solidFill>
                <a:latin typeface="Verdana" panose="02020603050405020304" pitchFamily="2"/>
              </a:rPr>
              <a:t>2030-2032 </a:t>
            </a:r>
            <a:r>
              <a:rPr lang="nl-NL" sz="700" spc="-10">
                <a:solidFill>
                  <a:srgbClr val="004265"/>
                </a:solidFill>
                <a:latin typeface="Verdana" panose="02020603050405020304" pitchFamily="2"/>
              </a:rPr>
              <a:t>Bouwfase </a:t>
            </a:r>
            <a:r>
              <a:rPr lang="nl-NL" sz="500" spc="-10">
                <a:solidFill>
                  <a:srgbClr val="004265"/>
                </a:solidFill>
                <a:latin typeface="Verdana" panose="02020603050405020304" pitchFamily="2"/>
              </a:rPr>
              <a:t>2032-2036 </a:t>
            </a:r>
          </a:p>
        </p:txBody>
      </p:sp>
      <p:sp>
        <p:nvSpPr>
          <p:cNvPr id="804" name="Tijdelijke aanduiding voor tekst 803"/>
          <p:cNvSpPr>
            <a:spLocks noGrp="1"/>
          </p:cNvSpPr>
          <p:nvPr>
            <p:ph type="body" idx="10"/>
          </p:nvPr>
        </p:nvSpPr>
        <p:spPr>
          <a:xfrm>
            <a:off x="1101725" y="1515745"/>
            <a:ext cx="1924685" cy="23749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700" spc="0">
                <a:solidFill>
                  <a:srgbClr val="004265"/>
                </a:solidFill>
                <a:latin typeface="Verdana" panose="02020603050405020304" pitchFamily="2"/>
              </a:rPr>
              <a:t>Experimentfase </a:t>
            </a:r>
            <a:r>
              <a:rPr lang="nl-NL" sz="500" spc="0">
                <a:solidFill>
                  <a:srgbClr val="004265"/>
                </a:solidFill>
                <a:latin typeface="Verdana" panose="02020603050405020304" pitchFamily="2"/>
              </a:rPr>
              <a:t>2019-2030 </a:t>
            </a:r>
          </a:p>
          <a:p>
            <a:pPr marL="0" marR="0" indent="0" algn="l">
              <a:lnSpc>
                <a:spcPts val="900"/>
              </a:lnSpc>
              <a:spcBef>
                <a:spcPts val="175"/>
              </a:spcBef>
              <a:spcAft>
                <a:spcPts val="0"/>
              </a:spcAft>
            </a:pPr>
            <a:r>
              <a:rPr lang="nl-NL" sz="700" spc="-5">
                <a:solidFill>
                  <a:srgbClr val="004265"/>
                </a:solidFill>
                <a:latin typeface="Verdana" panose="02020603050405020304" pitchFamily="2"/>
              </a:rPr>
              <a:t>Overleg Stakeholders </a:t>
            </a:r>
            <a:r>
              <a:rPr lang="nl-NL" sz="500" spc="-5">
                <a:solidFill>
                  <a:srgbClr val="004265"/>
                </a:solidFill>
                <a:latin typeface="Verdana" panose="02020603050405020304" pitchFamily="2"/>
              </a:rPr>
              <a:t>2019-2023 </a:t>
            </a:r>
            <a:r>
              <a:rPr lang="nl-NL" sz="700" spc="-5">
                <a:solidFill>
                  <a:srgbClr val="004265"/>
                </a:solidFill>
                <a:latin typeface="Verdana" panose="02020603050405020304" pitchFamily="2"/>
              </a:rPr>
              <a:t>Aanleg </a:t>
            </a:r>
            <a:r>
              <a:rPr lang="nl-NL" sz="500" spc="-5">
                <a:solidFill>
                  <a:srgbClr val="004265"/>
                </a:solidFill>
                <a:latin typeface="Verdana" panose="02020603050405020304" pitchFamily="2"/>
              </a:rPr>
              <a:t>2024 </a:t>
            </a:r>
          </a:p>
        </p:txBody>
      </p:sp>
      <p:sp>
        <p:nvSpPr>
          <p:cNvPr id="805" name="Tijdelijke aanduiding voor tekst 804"/>
          <p:cNvSpPr>
            <a:spLocks noGrp="1"/>
          </p:cNvSpPr>
          <p:nvPr>
            <p:ph type="body" idx="10"/>
          </p:nvPr>
        </p:nvSpPr>
        <p:spPr>
          <a:xfrm>
            <a:off x="3369310" y="2754630"/>
            <a:ext cx="1714500" cy="1003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  <a:tabLst>
                <a:tab pos="1691640" algn="r"/>
              </a:tabLst>
            </a:pPr>
            <a:r>
              <a:rPr lang="nl-NL" sz="700" spc="0">
                <a:solidFill>
                  <a:srgbClr val="7F6000"/>
                </a:solidFill>
                <a:latin typeface="Verdana" panose="02020603050405020304" pitchFamily="2"/>
              </a:rPr>
              <a:t>Aanleg </a:t>
            </a:r>
            <a:r>
              <a:rPr lang="nl-NL" sz="500" spc="0">
                <a:solidFill>
                  <a:srgbClr val="7F6000"/>
                </a:solidFill>
                <a:latin typeface="Verdana" panose="02020603050405020304" pitchFamily="2"/>
              </a:rPr>
              <a:t>2023-2026 </a:t>
            </a:r>
            <a:r>
              <a:rPr lang="nl-NL" sz="700" spc="0">
                <a:solidFill>
                  <a:srgbClr val="7F6000"/>
                </a:solidFill>
                <a:latin typeface="Verdana" panose="02020603050405020304" pitchFamily="2"/>
              </a:rPr>
              <a:t>Ingebruikname </a:t>
            </a:r>
            <a:r>
              <a:rPr lang="nl-NL" sz="500" spc="0">
                <a:solidFill>
                  <a:srgbClr val="7F6000"/>
                </a:solidFill>
                <a:latin typeface="Verdana" panose="02020603050405020304" pitchFamily="2"/>
              </a:rPr>
              <a:t>2027 </a:t>
            </a:r>
          </a:p>
        </p:txBody>
      </p:sp>
      <p:sp>
        <p:nvSpPr>
          <p:cNvPr id="806" name="Tijdelijke aanduiding voor tekst 805"/>
          <p:cNvSpPr>
            <a:spLocks noGrp="1"/>
          </p:cNvSpPr>
          <p:nvPr>
            <p:ph type="body" idx="10"/>
          </p:nvPr>
        </p:nvSpPr>
        <p:spPr>
          <a:xfrm>
            <a:off x="1101725" y="2750185"/>
            <a:ext cx="1817370" cy="10477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700" spc="-5">
                <a:solidFill>
                  <a:srgbClr val="7F6000"/>
                </a:solidFill>
                <a:latin typeface="Verdana" panose="02020603050405020304" pitchFamily="2"/>
              </a:rPr>
              <a:t>Onderhandeling/Planning route </a:t>
            </a:r>
            <a:r>
              <a:rPr lang="nl-NL" sz="500" spc="-5">
                <a:solidFill>
                  <a:srgbClr val="7F6000"/>
                </a:solidFill>
                <a:latin typeface="Verdana" panose="02020603050405020304" pitchFamily="2"/>
              </a:rPr>
              <a:t>2019-2023 </a:t>
            </a:r>
          </a:p>
        </p:txBody>
      </p:sp>
      <p:sp>
        <p:nvSpPr>
          <p:cNvPr id="807" name="Tijdelijke aanduiding voor tekst 806"/>
          <p:cNvSpPr>
            <a:spLocks noGrp="1"/>
          </p:cNvSpPr>
          <p:nvPr>
            <p:ph type="body" idx="10"/>
          </p:nvPr>
        </p:nvSpPr>
        <p:spPr>
          <a:xfrm>
            <a:off x="1101725" y="3257550"/>
            <a:ext cx="2128520" cy="958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  <a:tabLst>
                <a:tab pos="2103120" algn="r"/>
              </a:tabLst>
            </a:pP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Onderhandeling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2019-2023 </a:t>
            </a: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Aanleg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2023</a:t>
            </a:r>
            <a:r>
              <a:rPr lang="nl-NL" sz="500" spc="0" baseline="30000">
                <a:solidFill>
                  <a:srgbClr val="000000"/>
                </a:solidFill>
                <a:latin typeface="Verdana" panose="02020603050405020304" pitchFamily="2"/>
              </a:rPr>
              <a:t>-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2028 </a:t>
            </a:r>
          </a:p>
        </p:txBody>
      </p:sp>
      <p:sp>
        <p:nvSpPr>
          <p:cNvPr id="808" name="Tijdelijke aanduiding voor tekst 807"/>
          <p:cNvSpPr>
            <a:spLocks noGrp="1"/>
          </p:cNvSpPr>
          <p:nvPr>
            <p:ph type="body" idx="10"/>
          </p:nvPr>
        </p:nvSpPr>
        <p:spPr>
          <a:xfrm>
            <a:off x="1101725" y="3531870"/>
            <a:ext cx="1565910" cy="958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700" spc="-15">
                <a:solidFill>
                  <a:srgbClr val="000000"/>
                </a:solidFill>
                <a:latin typeface="Verdana" panose="02020603050405020304" pitchFamily="2"/>
              </a:rPr>
              <a:t>Onderzoek mogelijkheden </a:t>
            </a:r>
            <a:r>
              <a:rPr lang="nl-NL" sz="500" spc="-15">
                <a:solidFill>
                  <a:srgbClr val="000000"/>
                </a:solidFill>
                <a:latin typeface="Verdana" panose="02020603050405020304" pitchFamily="2"/>
              </a:rPr>
              <a:t>2019-2028 </a:t>
            </a:r>
          </a:p>
        </p:txBody>
      </p:sp>
      <p:sp>
        <p:nvSpPr>
          <p:cNvPr id="809" name="Tijdelijke aanduiding voor tekst 808"/>
          <p:cNvSpPr>
            <a:spLocks noGrp="1"/>
          </p:cNvSpPr>
          <p:nvPr>
            <p:ph type="body" idx="10"/>
          </p:nvPr>
        </p:nvSpPr>
        <p:spPr>
          <a:xfrm>
            <a:off x="4439285" y="3531870"/>
            <a:ext cx="3282950" cy="958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Onderhandeling omwoners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2028-2032 </a:t>
            </a: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Realisatie overloopgebied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2032 - 2050 </a:t>
            </a:r>
          </a:p>
        </p:txBody>
      </p:sp>
      <p:sp>
        <p:nvSpPr>
          <p:cNvPr id="810" name="Tijdelijke aanduiding voor tekst 809"/>
          <p:cNvSpPr>
            <a:spLocks noGrp="1"/>
          </p:cNvSpPr>
          <p:nvPr>
            <p:ph type="body" idx="10"/>
          </p:nvPr>
        </p:nvSpPr>
        <p:spPr>
          <a:xfrm>
            <a:off x="80010" y="5260340"/>
            <a:ext cx="692785" cy="630555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nl-NL" sz="700" spc="-35">
                <a:solidFill>
                  <a:srgbClr val="843C0C"/>
                </a:solidFill>
                <a:latin typeface="Verdana" panose="02020603050405020304" pitchFamily="2"/>
              </a:rPr>
              <a:t>Recreatieplas / waterrecreatie Historische route Volkstuintjes </a:t>
            </a:r>
          </a:p>
        </p:txBody>
      </p:sp>
      <p:sp>
        <p:nvSpPr>
          <p:cNvPr id="811" name="Tijdelijke aanduiding voor tekst 810"/>
          <p:cNvSpPr>
            <a:spLocks noGrp="1"/>
          </p:cNvSpPr>
          <p:nvPr>
            <p:ph type="body" idx="10"/>
          </p:nvPr>
        </p:nvSpPr>
        <p:spPr>
          <a:xfrm>
            <a:off x="1042670" y="6487795"/>
            <a:ext cx="1428750" cy="641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nl-NL" sz="700" b="1" spc="15">
                <a:solidFill>
                  <a:srgbClr val="18A617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sp>
        <p:nvSpPr>
          <p:cNvPr id="812" name="Tijdelijke aanduiding voor tekst 811"/>
          <p:cNvSpPr>
            <a:spLocks noGrp="1"/>
          </p:cNvSpPr>
          <p:nvPr>
            <p:ph type="body" idx="10"/>
          </p:nvPr>
        </p:nvSpPr>
        <p:spPr>
          <a:xfrm>
            <a:off x="414020" y="6270625"/>
            <a:ext cx="2057400" cy="21717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</a:pPr>
            <a:r>
              <a:rPr lang="nl-NL" sz="3350" b="1" spc="150" baseline="-25000">
                <a:solidFill>
                  <a:srgbClr val="587644"/>
                </a:solidFill>
                <a:latin typeface="Verdana" panose="02020603050405020304" pitchFamily="2"/>
              </a:rPr>
              <a:t>jar</a:t>
            </a:r>
            <a:r>
              <a:rPr lang="nl-NL" sz="1050" b="1" spc="150">
                <a:solidFill>
                  <a:srgbClr val="004265"/>
                </a:solidFill>
                <a:latin typeface="Verdana" panose="02020603050405020304" pitchFamily="2"/>
              </a:rPr>
              <a:t> WAGENINGEN </a:t>
            </a:r>
          </a:p>
        </p:txBody>
      </p:sp>
      <p:sp>
        <p:nvSpPr>
          <p:cNvPr id="813" name="Tijdelijke aanduiding voor tekst 812"/>
          <p:cNvSpPr>
            <a:spLocks noGrp="1"/>
          </p:cNvSpPr>
          <p:nvPr>
            <p:ph type="body" idx="10"/>
          </p:nvPr>
        </p:nvSpPr>
        <p:spPr>
          <a:xfrm>
            <a:off x="414020" y="6487795"/>
            <a:ext cx="628650" cy="641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814" name="Tijdelijke aanduiding voor tekst 813"/>
          <p:cNvSpPr>
            <a:spLocks noGrp="1"/>
          </p:cNvSpPr>
          <p:nvPr>
            <p:ph type="body" idx="10"/>
          </p:nvPr>
        </p:nvSpPr>
        <p:spPr>
          <a:xfrm>
            <a:off x="414020" y="6551930"/>
            <a:ext cx="2057400" cy="11620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815" name="Tijdelijke aanduiding voor tekst 814"/>
          <p:cNvSpPr>
            <a:spLocks noGrp="1"/>
          </p:cNvSpPr>
          <p:nvPr>
            <p:ph type="body" idx="10"/>
          </p:nvPr>
        </p:nvSpPr>
        <p:spPr>
          <a:xfrm>
            <a:off x="1021715" y="871220"/>
            <a:ext cx="661035" cy="150495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050" b="1" spc="-80">
                <a:solidFill>
                  <a:srgbClr val="000000"/>
                </a:solidFill>
                <a:latin typeface="Verdana" panose="02020603050405020304" pitchFamily="2"/>
              </a:rPr>
              <a:t>Actieplan </a:t>
            </a:r>
          </a:p>
        </p:txBody>
      </p:sp>
      <p:sp>
        <p:nvSpPr>
          <p:cNvPr id="816" name="Tijdelijke aanduiding voor tekst 815"/>
          <p:cNvSpPr>
            <a:spLocks noGrp="1"/>
          </p:cNvSpPr>
          <p:nvPr>
            <p:ph type="body" idx="10"/>
          </p:nvPr>
        </p:nvSpPr>
        <p:spPr>
          <a:xfrm>
            <a:off x="1060450" y="1337310"/>
            <a:ext cx="864235" cy="114300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800" b="1" spc="-55">
                <a:solidFill>
                  <a:srgbClr val="004265"/>
                </a:solidFill>
                <a:latin typeface="Verdana" panose="02020603050405020304" pitchFamily="2"/>
              </a:rPr>
              <a:t>Energietransitie </a:t>
            </a:r>
          </a:p>
        </p:txBody>
      </p:sp>
      <p:sp>
        <p:nvSpPr>
          <p:cNvPr id="817" name="Tijdelijke aanduiding voor tekst 816"/>
          <p:cNvSpPr>
            <a:spLocks noGrp="1"/>
          </p:cNvSpPr>
          <p:nvPr>
            <p:ph type="body" idx="10"/>
          </p:nvPr>
        </p:nvSpPr>
        <p:spPr>
          <a:xfrm>
            <a:off x="1058545" y="2283460"/>
            <a:ext cx="537210" cy="96520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00" b="1" spc="-50">
                <a:solidFill>
                  <a:srgbClr val="7F6000"/>
                </a:solidFill>
                <a:latin typeface="Verdana" panose="02020603050405020304" pitchFamily="2"/>
              </a:rPr>
              <a:t>Mobiliteit </a:t>
            </a:r>
          </a:p>
        </p:txBody>
      </p:sp>
      <p:sp>
        <p:nvSpPr>
          <p:cNvPr id="818" name="Tijdelijke aanduiding voor tekst 817"/>
          <p:cNvSpPr>
            <a:spLocks noGrp="1"/>
          </p:cNvSpPr>
          <p:nvPr>
            <p:ph type="body" idx="10"/>
          </p:nvPr>
        </p:nvSpPr>
        <p:spPr>
          <a:xfrm>
            <a:off x="1058545" y="3006090"/>
            <a:ext cx="1074420" cy="118745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800" b="1" spc="-50">
                <a:solidFill>
                  <a:srgbClr val="000000"/>
                </a:solidFill>
                <a:latin typeface="Verdana" panose="02020603050405020304" pitchFamily="2"/>
              </a:rPr>
              <a:t>Klimaatverandering </a:t>
            </a:r>
          </a:p>
        </p:txBody>
      </p:sp>
      <p:sp>
        <p:nvSpPr>
          <p:cNvPr id="819" name="Tijdelijke aanduiding voor tekst 818"/>
          <p:cNvSpPr>
            <a:spLocks noGrp="1"/>
          </p:cNvSpPr>
          <p:nvPr>
            <p:ph type="body" idx="10"/>
          </p:nvPr>
        </p:nvSpPr>
        <p:spPr>
          <a:xfrm>
            <a:off x="1049020" y="3952240"/>
            <a:ext cx="996950" cy="96520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00" b="1" spc="-50">
                <a:solidFill>
                  <a:srgbClr val="000000"/>
                </a:solidFill>
                <a:latin typeface="Verdana" panose="02020603050405020304" pitchFamily="2"/>
              </a:rPr>
              <a:t>Wonen en werken </a:t>
            </a:r>
          </a:p>
        </p:txBody>
      </p:sp>
      <p:sp>
        <p:nvSpPr>
          <p:cNvPr id="820" name="Tijdelijke aanduiding voor tekst 819"/>
          <p:cNvSpPr>
            <a:spLocks noGrp="1"/>
          </p:cNvSpPr>
          <p:nvPr>
            <p:ph type="body" idx="10"/>
          </p:nvPr>
        </p:nvSpPr>
        <p:spPr>
          <a:xfrm>
            <a:off x="1021715" y="4114800"/>
            <a:ext cx="7669530" cy="786130"/>
          </a:xfrm>
          <a:prstGeom prst="rect">
            <a:avLst/>
          </a:prstGeom>
          <a:solidFill>
            <a:srgbClr val="FFFFFF"/>
          </a:solidFill>
          <a:ln w="15875" cmpd="sng">
            <a:solidFill>
              <a:srgbClr val="525252"/>
            </a:solidFill>
            <a:prstDash val="solid"/>
          </a:ln>
        </p:spPr>
        <p:txBody>
          <a:bodyPr vert="horz" lIns="0" tIns="42545" rIns="0" bIns="0" anchor="t"/>
          <a:lstStyle/>
          <a:p>
            <a:pPr marL="4572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700" spc="10">
                <a:solidFill>
                  <a:srgbClr val="000000"/>
                </a:solidFill>
                <a:latin typeface="Verdana" panose="02020603050405020304" pitchFamily="2"/>
              </a:rPr>
              <a:t>Onderzoek potentiegebieden </a:t>
            </a:r>
            <a:r>
              <a:rPr lang="nl-NL" sz="500" spc="10">
                <a:solidFill>
                  <a:srgbClr val="000000"/>
                </a:solidFill>
                <a:latin typeface="Verdana" panose="02020603050405020304" pitchFamily="2"/>
              </a:rPr>
              <a:t>2019-2024 </a:t>
            </a:r>
            <a:r>
              <a:rPr lang="nl-NL" sz="700" spc="10">
                <a:solidFill>
                  <a:srgbClr val="000000"/>
                </a:solidFill>
                <a:latin typeface="Verdana" panose="02020603050405020304" pitchFamily="2"/>
              </a:rPr>
              <a:t>Buurtonderhandelingen </a:t>
            </a:r>
            <a:r>
              <a:rPr lang="nl-NL" sz="500" spc="10">
                <a:solidFill>
                  <a:srgbClr val="000000"/>
                </a:solidFill>
                <a:latin typeface="Verdana" panose="02020603050405020304" pitchFamily="2"/>
              </a:rPr>
              <a:t>2024-2027 </a:t>
            </a:r>
            <a:r>
              <a:rPr lang="nl-NL" sz="700" spc="10">
                <a:solidFill>
                  <a:srgbClr val="000000"/>
                </a:solidFill>
                <a:latin typeface="Verdana" panose="02020603050405020304" pitchFamily="2"/>
              </a:rPr>
              <a:t>Realiseren nieuwbouw </a:t>
            </a:r>
            <a:r>
              <a:rPr lang="nl-NL" sz="500" spc="10">
                <a:solidFill>
                  <a:srgbClr val="000000"/>
                </a:solidFill>
                <a:latin typeface="Verdana" panose="02020603050405020304" pitchFamily="2"/>
              </a:rPr>
              <a:t>2027-&gt; </a:t>
            </a:r>
          </a:p>
          <a:p>
            <a:pPr marL="45720" marR="0" indent="0" algn="l">
              <a:lnSpc>
                <a:spcPts val="900"/>
              </a:lnSpc>
              <a:spcBef>
                <a:spcPts val="860"/>
              </a:spcBef>
              <a:spcAft>
                <a:spcPts val="0"/>
              </a:spcAft>
            </a:pP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Onderzoek vraag &amp; aanbod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2019-2025 </a:t>
            </a: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Onderzoek naar locaties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2025-2026 </a:t>
            </a: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Stakeholder overleg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2026-2028 </a:t>
            </a: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Realisatie bedrijventerrein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2026-2035 </a:t>
            </a:r>
          </a:p>
          <a:p>
            <a:pPr marL="45720" marR="0" indent="0" algn="l">
              <a:lnSpc>
                <a:spcPts val="900"/>
              </a:lnSpc>
              <a:spcBef>
                <a:spcPts val="930"/>
              </a:spcBef>
              <a:spcAft>
                <a:spcPts val="1075"/>
              </a:spcAft>
            </a:pP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Onderzoek vraag &amp; aanbod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2019-2022 </a:t>
            </a: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Onderzoek potentiegebieden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2022-2023 </a:t>
            </a: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Realisatie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2023 -2025 </a:t>
            </a:r>
          </a:p>
        </p:txBody>
      </p:sp>
      <p:sp>
        <p:nvSpPr>
          <p:cNvPr id="821" name="Tijdelijke aanduiding voor tekst 820"/>
          <p:cNvSpPr>
            <a:spLocks noGrp="1"/>
          </p:cNvSpPr>
          <p:nvPr>
            <p:ph type="body" idx="10"/>
          </p:nvPr>
        </p:nvSpPr>
        <p:spPr>
          <a:xfrm>
            <a:off x="80010" y="1504315"/>
            <a:ext cx="626110" cy="637540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700" spc="-40">
                <a:solidFill>
                  <a:srgbClr val="004265"/>
                </a:solidFill>
                <a:latin typeface="Verdana" panose="02020603050405020304" pitchFamily="2"/>
              </a:rPr>
              <a:t>Blauwe energie Windmolens </a:t>
            </a:r>
          </a:p>
          <a:p>
            <a:pPr marL="0" marR="0" indent="0" algn="l">
              <a:lnSpc>
                <a:spcPts val="900"/>
              </a:lnSpc>
              <a:spcBef>
                <a:spcPts val="435"/>
              </a:spcBef>
              <a:spcAft>
                <a:spcPts val="0"/>
              </a:spcAft>
            </a:pPr>
            <a:r>
              <a:rPr lang="nl-NL" sz="700" spc="-45">
                <a:solidFill>
                  <a:srgbClr val="004265"/>
                </a:solidFill>
                <a:latin typeface="Verdana" panose="02020603050405020304" pitchFamily="2"/>
              </a:rPr>
              <a:t>Zonnepanelen </a:t>
            </a:r>
          </a:p>
          <a:p>
            <a:pPr marL="0" marR="0" indent="0" algn="l">
              <a:lnSpc>
                <a:spcPts val="900"/>
              </a:lnSpc>
              <a:spcBef>
                <a:spcPts val="100"/>
              </a:spcBef>
              <a:spcAft>
                <a:spcPts val="0"/>
              </a:spcAft>
            </a:pPr>
            <a:r>
              <a:rPr lang="nl-NL" sz="700" spc="-50">
                <a:solidFill>
                  <a:srgbClr val="004265"/>
                </a:solidFill>
                <a:latin typeface="Verdana" panose="02020603050405020304" pitchFamily="2"/>
              </a:rPr>
              <a:t>- Kassen </a:t>
            </a:r>
          </a:p>
          <a:p>
            <a:pPr marL="0" marR="0" indent="0" algn="l">
              <a:lnSpc>
                <a:spcPts val="800"/>
              </a:lnSpc>
              <a:spcBef>
                <a:spcPts val="40"/>
              </a:spcBef>
              <a:spcAft>
                <a:spcPts val="0"/>
              </a:spcAft>
            </a:pPr>
            <a:r>
              <a:rPr lang="nl-NL" sz="700" spc="-40">
                <a:solidFill>
                  <a:srgbClr val="004265"/>
                </a:solidFill>
                <a:latin typeface="Verdana" panose="02020603050405020304" pitchFamily="2"/>
              </a:rPr>
              <a:t>- Huizen </a:t>
            </a:r>
          </a:p>
        </p:txBody>
      </p:sp>
      <p:sp>
        <p:nvSpPr>
          <p:cNvPr id="822" name="Tijdelijke aanduiding voor tekst 821"/>
          <p:cNvSpPr>
            <a:spLocks noGrp="1"/>
          </p:cNvSpPr>
          <p:nvPr>
            <p:ph type="body" idx="10"/>
          </p:nvPr>
        </p:nvSpPr>
        <p:spPr>
          <a:xfrm>
            <a:off x="80010" y="2534920"/>
            <a:ext cx="761365" cy="2194560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nl-NL" sz="700" spc="-30">
                <a:solidFill>
                  <a:srgbClr val="7F6000"/>
                </a:solidFill>
                <a:latin typeface="Verdana" panose="02020603050405020304" pitchFamily="2"/>
              </a:rPr>
              <a:t>Openbaar vervoer Fietssnelwegen </a:t>
            </a:r>
          </a:p>
          <a:p>
            <a:pPr marL="0" marR="0" indent="0" algn="l">
              <a:lnSpc>
                <a:spcPts val="900"/>
              </a:lnSpc>
              <a:spcBef>
                <a:spcPts val="3165"/>
              </a:spcBef>
              <a:spcAft>
                <a:spcPts val="0"/>
              </a:spcAft>
            </a:pPr>
            <a:r>
              <a:rPr lang="nl-NL" sz="700" spc="-20">
                <a:solidFill>
                  <a:srgbClr val="000000"/>
                </a:solidFill>
                <a:latin typeface="Verdana" panose="02020603050405020304" pitchFamily="2"/>
              </a:rPr>
              <a:t>Wadi's </a:t>
            </a:r>
          </a:p>
          <a:p>
            <a:pPr marL="0" marR="0" indent="0" algn="l">
              <a:lnSpc>
                <a:spcPts val="1900"/>
              </a:lnSpc>
              <a:spcBef>
                <a:spcPts val="30"/>
              </a:spcBef>
              <a:spcAft>
                <a:spcPts val="0"/>
              </a:spcAft>
            </a:pPr>
            <a:r>
              <a:rPr lang="nl-NL" sz="700" spc="-40">
                <a:solidFill>
                  <a:srgbClr val="000000"/>
                </a:solidFill>
                <a:latin typeface="Verdana" panose="02020603050405020304" pitchFamily="2"/>
              </a:rPr>
              <a:t>Overloopgebied Gewasverandering </a:t>
            </a:r>
          </a:p>
          <a:p>
            <a:pPr marL="0" marR="0" indent="0" algn="l">
              <a:lnSpc>
                <a:spcPts val="900"/>
              </a:lnSpc>
              <a:spcBef>
                <a:spcPts val="2445"/>
              </a:spcBef>
              <a:spcAft>
                <a:spcPts val="0"/>
              </a:spcAft>
            </a:pPr>
            <a:r>
              <a:rPr lang="nl-NL" sz="700" spc="-30">
                <a:solidFill>
                  <a:srgbClr val="000000"/>
                </a:solidFill>
                <a:latin typeface="Verdana" panose="02020603050405020304" pitchFamily="2"/>
              </a:rPr>
              <a:t>Bouwgebieden </a:t>
            </a:r>
          </a:p>
          <a:p>
            <a:pPr marL="0" marR="0" indent="0" algn="l">
              <a:lnSpc>
                <a:spcPts val="900"/>
              </a:lnSpc>
              <a:spcBef>
                <a:spcPts val="710"/>
              </a:spcBef>
              <a:spcAft>
                <a:spcPts val="0"/>
              </a:spcAft>
            </a:pP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Bedrijventerrein research </a:t>
            </a:r>
          </a:p>
          <a:p>
            <a:pPr marL="0" marR="0" indent="0" algn="l">
              <a:lnSpc>
                <a:spcPts val="800"/>
              </a:lnSpc>
              <a:spcBef>
                <a:spcPts val="215"/>
              </a:spcBef>
              <a:spcAft>
                <a:spcPts val="0"/>
              </a:spcAft>
            </a:pPr>
            <a:r>
              <a:rPr lang="nl-NL" sz="700" spc="-35">
                <a:solidFill>
                  <a:srgbClr val="000000"/>
                </a:solidFill>
                <a:latin typeface="Verdana" panose="02020603050405020304" pitchFamily="2"/>
              </a:rPr>
              <a:t>Lokale winkels </a:t>
            </a:r>
          </a:p>
        </p:txBody>
      </p:sp>
      <p:sp>
        <p:nvSpPr>
          <p:cNvPr id="823" name="Tijdelijke aanduiding voor tekst 822"/>
          <p:cNvSpPr>
            <a:spLocks noGrp="1"/>
          </p:cNvSpPr>
          <p:nvPr>
            <p:ph type="body" idx="10"/>
          </p:nvPr>
        </p:nvSpPr>
        <p:spPr>
          <a:xfrm>
            <a:off x="1056005" y="4969510"/>
            <a:ext cx="507365" cy="89535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00" b="1" spc="-85">
                <a:solidFill>
                  <a:srgbClr val="7F6000"/>
                </a:solidFill>
                <a:latin typeface="Verdana" panose="02020603050405020304" pitchFamily="2"/>
              </a:rPr>
              <a:t>Recreatie </a:t>
            </a:r>
          </a:p>
        </p:txBody>
      </p:sp>
      <p:sp>
        <p:nvSpPr>
          <p:cNvPr id="824" name="Tijdelijke aanduiding voor tekst 823"/>
          <p:cNvSpPr>
            <a:spLocks noGrp="1"/>
          </p:cNvSpPr>
          <p:nvPr>
            <p:ph type="body" idx="10"/>
          </p:nvPr>
        </p:nvSpPr>
        <p:spPr>
          <a:xfrm>
            <a:off x="8808085" y="6398260"/>
            <a:ext cx="141605" cy="9652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550" b="1" spc="-70">
                <a:solidFill>
                  <a:srgbClr val="004265"/>
                </a:solidFill>
                <a:latin typeface="Verdana" panose="02020603050405020304" pitchFamily="2"/>
              </a:rPr>
              <a:t>82 </a:t>
            </a:r>
          </a:p>
        </p:txBody>
      </p:sp>
      <p:sp>
        <p:nvSpPr>
          <p:cNvPr id="825" name="Tijdelijke aanduiding voor tekst 824"/>
          <p:cNvSpPr>
            <a:spLocks noGrp="1"/>
          </p:cNvSpPr>
          <p:nvPr>
            <p:ph type="body" idx="10"/>
          </p:nvPr>
        </p:nvSpPr>
        <p:spPr>
          <a:xfrm>
            <a:off x="1101725" y="5246370"/>
            <a:ext cx="6880860" cy="958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Onderzoek potentiegebied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2019-2025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Onderhandeling Staatsbosbeheer en Waterschap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2025-2028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Realisatie waterplas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2028-2037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Realisatie watersport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2037-2040 </a:t>
            </a:r>
          </a:p>
        </p:txBody>
      </p:sp>
      <p:sp>
        <p:nvSpPr>
          <p:cNvPr id="826" name="Tijdelijke aanduiding voor tekst 825"/>
          <p:cNvSpPr>
            <a:spLocks noGrp="1"/>
          </p:cNvSpPr>
          <p:nvPr>
            <p:ph type="body" idx="10"/>
          </p:nvPr>
        </p:nvSpPr>
        <p:spPr>
          <a:xfrm>
            <a:off x="1101725" y="5534660"/>
            <a:ext cx="6419215" cy="10477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  <a:tabLst>
                <a:tab pos="3154680" algn="l"/>
                <a:tab pos="6400800" algn="r"/>
              </a:tabLst>
            </a:pP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Onderhandelen fietspad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2019-2023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Aanleg fietsroute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2023-2028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Route onderzoek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2028-2032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Ingebruikname / Reclamecampagne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2032 -&gt; </a:t>
            </a:r>
          </a:p>
        </p:txBody>
      </p:sp>
      <p:sp>
        <p:nvSpPr>
          <p:cNvPr id="827" name="Tijdelijke aanduiding voor tekst 826"/>
          <p:cNvSpPr>
            <a:spLocks noGrp="1"/>
          </p:cNvSpPr>
          <p:nvPr>
            <p:ph type="body" idx="10"/>
          </p:nvPr>
        </p:nvSpPr>
        <p:spPr>
          <a:xfrm>
            <a:off x="1101725" y="5767705"/>
            <a:ext cx="3161665" cy="1003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700" spc="10">
                <a:solidFill>
                  <a:srgbClr val="843C0C"/>
                </a:solidFill>
                <a:latin typeface="Verdana" panose="02020603050405020304" pitchFamily="2"/>
              </a:rPr>
              <a:t>Onderzoek potentiegebied </a:t>
            </a:r>
            <a:r>
              <a:rPr lang="nl-NL" sz="500" spc="10">
                <a:solidFill>
                  <a:srgbClr val="843C0C"/>
                </a:solidFill>
                <a:latin typeface="Verdana" panose="02020603050405020304" pitchFamily="2"/>
              </a:rPr>
              <a:t>2019-2023 </a:t>
            </a:r>
            <a:r>
              <a:rPr lang="nl-NL" sz="700" spc="10">
                <a:solidFill>
                  <a:srgbClr val="843C0C"/>
                </a:solidFill>
                <a:latin typeface="Verdana" panose="02020603050405020304" pitchFamily="2"/>
              </a:rPr>
              <a:t>Aanleg </a:t>
            </a:r>
            <a:r>
              <a:rPr lang="nl-NL" sz="500" spc="10">
                <a:solidFill>
                  <a:srgbClr val="843C0C"/>
                </a:solidFill>
                <a:latin typeface="Verdana" panose="02020603050405020304" pitchFamily="2"/>
              </a:rPr>
              <a:t>2023-2024 Ingebruikname 2025 </a:t>
            </a:r>
          </a:p>
        </p:txBody>
      </p:sp>
      <p:sp>
        <p:nvSpPr>
          <p:cNvPr id="828" name="Tijdelijke aanduiding voor tekst 827"/>
          <p:cNvSpPr>
            <a:spLocks noGrp="1"/>
          </p:cNvSpPr>
          <p:nvPr>
            <p:ph type="body" idx="10"/>
          </p:nvPr>
        </p:nvSpPr>
        <p:spPr>
          <a:xfrm>
            <a:off x="1101725" y="1927225"/>
            <a:ext cx="4263390" cy="23749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  <a:tabLst>
                <a:tab pos="1874520" algn="l"/>
                <a:tab pos="4251960" algn="r"/>
              </a:tabLst>
            </a:pPr>
            <a:r>
              <a:rPr lang="nl-NL" sz="700" spc="0">
                <a:solidFill>
                  <a:srgbClr val="004265"/>
                </a:solidFill>
                <a:latin typeface="Verdana" panose="02020603050405020304" pitchFamily="2"/>
              </a:rPr>
              <a:t>Experimentfase </a:t>
            </a:r>
            <a:r>
              <a:rPr lang="nl-NL" sz="500" spc="0">
                <a:solidFill>
                  <a:srgbClr val="004265"/>
                </a:solidFill>
                <a:latin typeface="Verdana" panose="02020603050405020304" pitchFamily="2"/>
              </a:rPr>
              <a:t>2019-2027 </a:t>
            </a:r>
            <a:r>
              <a:rPr lang="nl-NL" sz="700" spc="0">
                <a:solidFill>
                  <a:srgbClr val="004265"/>
                </a:solidFill>
                <a:latin typeface="Verdana" panose="02020603050405020304" pitchFamily="2"/>
              </a:rPr>
              <a:t>Onderhandelingen </a:t>
            </a:r>
            <a:r>
              <a:rPr lang="nl-NL" sz="500" spc="0">
                <a:solidFill>
                  <a:srgbClr val="004265"/>
                </a:solidFill>
                <a:latin typeface="Verdana" panose="02020603050405020304" pitchFamily="2"/>
              </a:rPr>
              <a:t>2027-2030 </a:t>
            </a:r>
            <a:r>
              <a:rPr lang="nl-NL" sz="700" spc="0">
                <a:solidFill>
                  <a:srgbClr val="004265"/>
                </a:solidFill>
                <a:latin typeface="Verdana" panose="02020603050405020304" pitchFamily="2"/>
              </a:rPr>
              <a:t>Aanlegfase </a:t>
            </a:r>
            <a:r>
              <a:rPr lang="nl-NL" sz="600" spc="0">
                <a:solidFill>
                  <a:srgbClr val="004265"/>
                </a:solidFill>
                <a:latin typeface="Verdana" panose="02020603050405020304" pitchFamily="2"/>
              </a:rPr>
              <a:t>2030 -&gt; </a:t>
            </a:r>
          </a:p>
          <a:p>
            <a:pPr marL="0" marR="0" indent="0" algn="l">
              <a:lnSpc>
                <a:spcPts val="900"/>
              </a:lnSpc>
              <a:spcBef>
                <a:spcPts val="175"/>
              </a:spcBef>
              <a:spcAft>
                <a:spcPts val="0"/>
              </a:spcAft>
            </a:pPr>
            <a:r>
              <a:rPr lang="nl-NL" sz="700" spc="-5">
                <a:solidFill>
                  <a:srgbClr val="004265"/>
                </a:solidFill>
                <a:latin typeface="Verdana" panose="02020603050405020304" pitchFamily="2"/>
              </a:rPr>
              <a:t>Onderhandeling </a:t>
            </a:r>
            <a:r>
              <a:rPr lang="nl-NL" sz="500" spc="-5">
                <a:solidFill>
                  <a:srgbClr val="004265"/>
                </a:solidFill>
                <a:latin typeface="Verdana" panose="02020603050405020304" pitchFamily="2"/>
              </a:rPr>
              <a:t>2019-2023 </a:t>
            </a:r>
            <a:r>
              <a:rPr lang="nl-NL" sz="700" spc="-5">
                <a:solidFill>
                  <a:srgbClr val="004265"/>
                </a:solidFill>
                <a:latin typeface="Verdana" panose="02020603050405020304" pitchFamily="2"/>
              </a:rPr>
              <a:t>Aanleg op bestaande huizen </a:t>
            </a:r>
            <a:r>
              <a:rPr lang="nl-NL" sz="500" spc="-5">
                <a:solidFill>
                  <a:srgbClr val="004265"/>
                </a:solidFill>
                <a:latin typeface="Verdana" panose="02020603050405020304" pitchFamily="2"/>
              </a:rPr>
              <a:t>2024 </a:t>
            </a:r>
            <a:r>
              <a:rPr lang="nl-NL" sz="700" spc="-5">
                <a:solidFill>
                  <a:srgbClr val="004265"/>
                </a:solidFill>
                <a:latin typeface="Verdana" panose="02020603050405020304" pitchFamily="2"/>
              </a:rPr>
              <a:t>Aanleg op nieuwbouwhuizen </a:t>
            </a:r>
            <a:r>
              <a:rPr lang="nl-NL" sz="600" spc="-5">
                <a:solidFill>
                  <a:srgbClr val="004265"/>
                </a:solidFill>
                <a:latin typeface="Verdana" panose="02020603050405020304" pitchFamily="2"/>
              </a:rPr>
              <a:t>2025—&gt; </a:t>
            </a:r>
          </a:p>
        </p:txBody>
      </p:sp>
      <p:sp>
        <p:nvSpPr>
          <p:cNvPr id="829" name="Tijdelijke aanduiding voor tekst 828"/>
          <p:cNvSpPr>
            <a:spLocks noGrp="1"/>
          </p:cNvSpPr>
          <p:nvPr>
            <p:ph type="body" idx="10"/>
          </p:nvPr>
        </p:nvSpPr>
        <p:spPr>
          <a:xfrm>
            <a:off x="1099820" y="2530475"/>
            <a:ext cx="2898140" cy="10096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700" spc="0">
                <a:solidFill>
                  <a:srgbClr val="7F6000"/>
                </a:solidFill>
                <a:latin typeface="Verdana" panose="02020603050405020304" pitchFamily="2"/>
              </a:rPr>
              <a:t>Vrijwilligers regelen </a:t>
            </a:r>
            <a:r>
              <a:rPr lang="nl-NL" sz="500" spc="0">
                <a:solidFill>
                  <a:srgbClr val="7F6000"/>
                </a:solidFill>
                <a:latin typeface="Verdana" panose="02020603050405020304" pitchFamily="2"/>
              </a:rPr>
              <a:t>2019-2021 </a:t>
            </a:r>
            <a:r>
              <a:rPr lang="nl-NL" sz="700" spc="0">
                <a:solidFill>
                  <a:srgbClr val="7F6000"/>
                </a:solidFill>
                <a:latin typeface="Verdana" panose="02020603050405020304" pitchFamily="2"/>
              </a:rPr>
              <a:t>Begin rijden nieuwe diensten </a:t>
            </a:r>
            <a:r>
              <a:rPr lang="nl-NL" sz="500" spc="0">
                <a:solidFill>
                  <a:srgbClr val="7F6000"/>
                </a:solidFill>
                <a:latin typeface="Verdana" panose="02020603050405020304" pitchFamily="2"/>
              </a:rPr>
              <a:t>2022 </a:t>
            </a:r>
          </a:p>
        </p:txBody>
      </p:sp>
      <p:sp>
        <p:nvSpPr>
          <p:cNvPr id="830" name="Tijdelijke aanduiding voor tekst 829"/>
          <p:cNvSpPr>
            <a:spLocks noGrp="1"/>
          </p:cNvSpPr>
          <p:nvPr>
            <p:ph type="body" idx="10"/>
          </p:nvPr>
        </p:nvSpPr>
        <p:spPr>
          <a:xfrm>
            <a:off x="1101725" y="3756025"/>
            <a:ext cx="3570605" cy="1003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  <a:tabLst>
                <a:tab pos="3566160" algn="r"/>
              </a:tabLst>
            </a:pP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Overleg boeren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2019-2022 </a:t>
            </a: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Experimenteren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2022-2028 I</a:t>
            </a: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ngebruikname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2028-&gt; 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Tijdelijke aanduiding voor tekst 832"/>
          <p:cNvSpPr>
            <a:spLocks noGrp="1"/>
          </p:cNvSpPr>
          <p:nvPr>
            <p:ph type="body" idx="10"/>
          </p:nvPr>
        </p:nvSpPr>
        <p:spPr>
          <a:xfrm>
            <a:off x="494030" y="215900"/>
            <a:ext cx="3289300" cy="1656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anchor="t"/>
          <a:lstStyle/>
          <a:p>
            <a:pPr marL="45720" marR="0" indent="0" algn="l">
              <a:lnSpc>
                <a:spcPts val="3500"/>
              </a:lnSpc>
              <a:spcAft>
                <a:spcPts val="9240"/>
              </a:spcAft>
            </a:pPr>
            <a:r>
              <a:rPr lang="nl-NL" sz="2950" spc="-45">
                <a:solidFill>
                  <a:srgbClr val="005171"/>
                </a:solidFill>
                <a:latin typeface="Verdana" panose="02020603050405020304" pitchFamily="2"/>
              </a:rPr>
              <a:t>Einde </a:t>
            </a:r>
          </a:p>
        </p:txBody>
      </p:sp>
      <p:sp>
        <p:nvSpPr>
          <p:cNvPr id="834" name="Tijdelijke aanduiding voor tekst 833"/>
          <p:cNvSpPr>
            <a:spLocks noGrp="1"/>
          </p:cNvSpPr>
          <p:nvPr>
            <p:ph type="body" idx="10"/>
          </p:nvPr>
        </p:nvSpPr>
        <p:spPr>
          <a:xfrm>
            <a:off x="530225" y="1871980"/>
            <a:ext cx="2832100" cy="4279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/>
          <a:lstStyle/>
          <a:p>
            <a:pPr marL="0" marR="0" indent="0" algn="l">
              <a:lnSpc>
                <a:spcPts val="2500"/>
              </a:lnSpc>
              <a:spcAft>
                <a:spcPts val="780"/>
              </a:spcAft>
            </a:pPr>
            <a:r>
              <a:rPr lang="nl-NL" sz="2100" spc="-85">
                <a:solidFill>
                  <a:srgbClr val="005171"/>
                </a:solidFill>
                <a:latin typeface="Verdana" panose="02020603050405020304" pitchFamily="2"/>
              </a:rPr>
              <a:t>Tot in de toekomst... </a:t>
            </a:r>
          </a:p>
        </p:txBody>
      </p:sp>
      <p:sp>
        <p:nvSpPr>
          <p:cNvPr id="837" name="Tijdelijke aanduiding voor tekst 836"/>
          <p:cNvSpPr>
            <a:spLocks noGrp="1"/>
          </p:cNvSpPr>
          <p:nvPr>
            <p:ph type="body" idx="10"/>
          </p:nvPr>
        </p:nvSpPr>
        <p:spPr>
          <a:xfrm>
            <a:off x="8747125" y="6372860"/>
            <a:ext cx="262890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114">
                <a:solidFill>
                  <a:srgbClr val="005171"/>
                </a:solidFill>
                <a:latin typeface="Verdana" panose="02020603050405020304" pitchFamily="2"/>
              </a:rPr>
              <a:t>83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jdelijke aanduiding voor tekst 72"/>
          <p:cNvSpPr>
            <a:spLocks noGrp="1"/>
          </p:cNvSpPr>
          <p:nvPr>
            <p:ph type="body" idx="10"/>
          </p:nvPr>
        </p:nvSpPr>
        <p:spPr>
          <a:xfrm>
            <a:off x="178435" y="146050"/>
            <a:ext cx="8820150" cy="6606540"/>
          </a:xfrm>
          <a:prstGeom prst="rect">
            <a:avLst/>
          </a:prstGeom>
          <a:solidFill>
            <a:srgbClr val="FDFD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6" name="Tijdelijke aanduiding voor tekst 75"/>
          <p:cNvSpPr>
            <a:spLocks noGrp="1"/>
          </p:cNvSpPr>
          <p:nvPr>
            <p:ph type="body" idx="10"/>
          </p:nvPr>
        </p:nvSpPr>
        <p:spPr>
          <a:xfrm>
            <a:off x="8832215" y="6400800"/>
            <a:ext cx="166370" cy="958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0">
                <a:solidFill>
                  <a:srgbClr val="015170"/>
                </a:solidFill>
                <a:latin typeface="Verdana" panose="02020603050405020304" pitchFamily="2"/>
              </a:rPr>
              <a:t>9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jpe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limaatscenarios.nl/images/Brochure_KNMI14_NL.pdf" TargetMode="External"/><Relationship Id="rId7" Type="http://schemas.openxmlformats.org/officeDocument/2006/relationships/hyperlink" Target="https://edepot.wur.nl/17571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www.bndestem.nl/bergen-op-zoom/volkerak-wordt-nog-niet-zout~a2a2faba/" TargetMode="External"/><Relationship Id="rId5" Type="http://schemas.openxmlformats.org/officeDocument/2006/relationships/hyperlink" Target="https://opendata.cbs.nl/statline/" TargetMode="External"/><Relationship Id="rId4" Type="http://schemas.openxmlformats.org/officeDocument/2006/relationships/hyperlink" Target="https://www.nrc.nl/nieuws/2015/12/01/zo-ziet-nederland-er-straks-uit-1562730-a261393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.jpeg"/><Relationship Id="rId4" Type="http://schemas.openxmlformats.org/officeDocument/2006/relationships/image" Target="../media/image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8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5925" y="1677670"/>
            <a:ext cx="8531225" cy="4997450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415925" y="215900"/>
            <a:ext cx="8566785" cy="146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anchor="t"/>
          <a:lstStyle/>
          <a:p>
            <a:pPr marL="91440" marR="0" indent="0" algn="l">
              <a:lnSpc>
                <a:spcPts val="3600"/>
              </a:lnSpc>
              <a:spcAft>
                <a:spcPts val="0"/>
              </a:spcAft>
            </a:pP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Presentaties regio Steenbergen 2050 </a:t>
            </a:r>
          </a:p>
          <a:p>
            <a:pPr marL="91440" marR="0" indent="0" algn="l">
              <a:lnSpc>
                <a:spcPts val="2300"/>
              </a:lnSpc>
              <a:spcBef>
                <a:spcPts val="1440"/>
              </a:spcBef>
              <a:spcAft>
                <a:spcPts val="3945"/>
              </a:spcAft>
            </a:pPr>
            <a:r>
              <a:rPr lang="nl-NL" sz="1950" spc="-30" dirty="0">
                <a:solidFill>
                  <a:srgbClr val="005171"/>
                </a:solidFill>
                <a:latin typeface="Verdana" panose="02020603050405020304" pitchFamily="2"/>
              </a:rPr>
              <a:t>21 juni 2019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8852535" y="6366510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50" spc="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4445" cmpd="sng">
            <a:solidFill>
              <a:srgbClr val="6993B0"/>
            </a:solidFill>
          </a:ln>
        </p:spPr>
      </p:cxnSp>
      <p:cxnSp>
        <p:nvCxnSpPr>
          <p:cNvPr id="9" name="Rechte verbindingslijn 8"/>
          <p:cNvCxnSpPr/>
          <p:nvPr/>
        </p:nvCxnSpPr>
        <p:spPr>
          <a:xfrm>
            <a:off x="488950" y="1531620"/>
            <a:ext cx="8449945" cy="0"/>
          </a:xfrm>
          <a:prstGeom prst="line">
            <a:avLst/>
          </a:prstGeom>
          <a:ln w="4445" cmpd="sng">
            <a:solidFill>
              <a:srgbClr val="005171"/>
            </a:solidFill>
          </a:ln>
        </p:spPr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438015" y="1069975"/>
            <a:ext cx="4511040" cy="5139055"/>
          </a:xfrm>
          <a:prstGeom prst="rect">
            <a:avLst/>
          </a:prstGeom>
        </p:spPr>
      </p:pic>
      <p:pic>
        <p:nvPicPr>
          <p:cNvPr id="87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7830" y="6272530"/>
            <a:ext cx="2069465" cy="393700"/>
          </a:xfrm>
          <a:prstGeom prst="rect">
            <a:avLst/>
          </a:prstGeom>
        </p:spPr>
      </p:pic>
      <p:sp>
        <p:nvSpPr>
          <p:cNvPr id="79" name="Tijdelijke aanduiding voor tekst 78"/>
          <p:cNvSpPr>
            <a:spLocks noGrp="1"/>
          </p:cNvSpPr>
          <p:nvPr>
            <p:ph type="body" idx="10"/>
          </p:nvPr>
        </p:nvSpPr>
        <p:spPr>
          <a:xfrm>
            <a:off x="432435" y="215900"/>
            <a:ext cx="8575675" cy="5467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525"/>
              </a:spcAft>
            </a:pPr>
            <a:r>
              <a:rPr lang="nl-NL" sz="2950" spc="15">
                <a:solidFill>
                  <a:srgbClr val="005171"/>
                </a:solidFill>
                <a:latin typeface="Verdana" panose="02020603050405020304" pitchFamily="2"/>
              </a:rPr>
              <a:t>Sterke agrarische sector </a:t>
            </a:r>
          </a:p>
        </p:txBody>
      </p:sp>
      <p:graphicFrame>
        <p:nvGraphicFramePr>
          <p:cNvPr id="82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20117"/>
              </p:ext>
            </p:extLst>
          </p:nvPr>
        </p:nvGraphicFramePr>
        <p:xfrm>
          <a:off x="432435" y="1059815"/>
          <a:ext cx="8575675" cy="5166995"/>
        </p:xfrm>
        <a:graphic>
          <a:graphicData uri="http://schemas.openxmlformats.org/drawingml/2006/table">
            <a:tbl>
              <a:tblPr/>
              <a:tblGrid>
                <a:gridCol w="4005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6995">
                <a:tc>
                  <a:txBody>
                    <a:bodyPr/>
                    <a:lstStyle/>
                    <a:p>
                      <a:pPr marL="91440" marR="0" indent="228600" algn="l">
                        <a:lnSpc>
                          <a:spcPts val="2500"/>
                        </a:lnSpc>
                        <a:spcBef>
                          <a:spcPts val="2835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21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Verzilting </a:t>
                      </a:r>
                      <a:r>
                        <a:rPr lang="nl-NL" sz="2150" spc="0" dirty="0">
                          <a:solidFill>
                            <a:srgbClr val="005171"/>
                          </a:solidFill>
                          <a:latin typeface="Lucida Console" panose="02020603050405020304"/>
                        </a:rPr>
                        <a:t> </a:t>
                      </a:r>
                      <a:r>
                        <a:rPr lang="nl-NL" sz="21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Kansen </a:t>
                      </a:r>
                    </a:p>
                    <a:p>
                      <a:pPr marL="1120140" marR="0" indent="-342900" algn="l">
                        <a:lnSpc>
                          <a:spcPts val="2400"/>
                        </a:lnSpc>
                        <a:spcBef>
                          <a:spcPts val="10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9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Ontwikkelingen </a:t>
                      </a:r>
                    </a:p>
                    <a:p>
                      <a:pPr marL="1120140" marR="0" indent="-342900" algn="l">
                        <a:lnSpc>
                          <a:spcPts val="2400"/>
                        </a:lnSpc>
                        <a:spcBef>
                          <a:spcPts val="115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9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Bufferzone </a:t>
                      </a:r>
                    </a:p>
                    <a:p>
                      <a:pPr marL="1120140" marR="0" indent="-342900" algn="l">
                        <a:lnSpc>
                          <a:spcPts val="24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9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Verzilte landbouw </a:t>
                      </a:r>
                    </a:p>
                    <a:p>
                      <a:pPr marL="91440" marR="0" indent="228600" algn="l">
                        <a:lnSpc>
                          <a:spcPts val="2600"/>
                        </a:lnSpc>
                        <a:spcBef>
                          <a:spcPts val="1330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21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Kenniscluster </a:t>
                      </a:r>
                    </a:p>
                    <a:p>
                      <a:pPr marL="1120140" marR="0" indent="-342900" algn="l">
                        <a:lnSpc>
                          <a:spcPts val="2400"/>
                        </a:lnSpc>
                        <a:spcBef>
                          <a:spcPts val="93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9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Landbouw hogeschool </a:t>
                      </a:r>
                    </a:p>
                    <a:p>
                      <a:pPr marL="1931670" marR="0" indent="-285750" algn="l">
                        <a:lnSpc>
                          <a:spcPts val="2100"/>
                        </a:lnSpc>
                        <a:spcBef>
                          <a:spcPts val="135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80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Jongeren </a:t>
                      </a:r>
                    </a:p>
                    <a:p>
                      <a:pPr marL="1931670" marR="0" indent="-285750" algn="l">
                        <a:lnSpc>
                          <a:spcPts val="2100"/>
                        </a:lnSpc>
                        <a:spcBef>
                          <a:spcPts val="135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800" spc="-45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Werkgelegenheid </a:t>
                      </a:r>
                    </a:p>
                    <a:p>
                      <a:pPr marL="91440" marR="0" indent="228600" algn="l">
                        <a:lnSpc>
                          <a:spcPts val="2600"/>
                        </a:lnSpc>
                        <a:spcBef>
                          <a:spcPts val="1375"/>
                        </a:spcBef>
                        <a:spcAft>
                          <a:spcPts val="6790"/>
                        </a:spcAft>
                        <a:buFont typeface="Verdana"/>
                        <a:buChar char="·"/>
                      </a:pPr>
                      <a:r>
                        <a:rPr lang="nl-NL" sz="21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Transport via Haven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6" name="table 86"/>
          <p:cNvGraphicFramePr>
            <a:graphicFrameLocks noGrp="1"/>
          </p:cNvGraphicFramePr>
          <p:nvPr/>
        </p:nvGraphicFramePr>
        <p:xfrm>
          <a:off x="417830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69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10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8" name="Rechte verbindingslijn 87"/>
          <p:cNvCxnSpPr/>
          <p:nvPr/>
        </p:nvCxnSpPr>
        <p:spPr>
          <a:xfrm>
            <a:off x="490855" y="228600"/>
            <a:ext cx="844677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89" name="Rechte verbindingslijn 88"/>
          <p:cNvCxnSpPr/>
          <p:nvPr/>
        </p:nvCxnSpPr>
        <p:spPr>
          <a:xfrm>
            <a:off x="490855" y="765175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AB15B13-257D-432C-8FAC-7A68FF51C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jdelijke aanduiding voor tekst 91"/>
          <p:cNvSpPr>
            <a:spLocks noGrp="1"/>
          </p:cNvSpPr>
          <p:nvPr>
            <p:ph type="body" idx="10"/>
          </p:nvPr>
        </p:nvSpPr>
        <p:spPr>
          <a:xfrm>
            <a:off x="178435" y="146050"/>
            <a:ext cx="8827135" cy="6606540"/>
          </a:xfrm>
          <a:prstGeom prst="rect">
            <a:avLst/>
          </a:prstGeom>
          <a:solidFill>
            <a:srgbClr val="FDFD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9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78435" y="146050"/>
            <a:ext cx="8819515" cy="6606540"/>
          </a:xfrm>
          <a:prstGeom prst="rect">
            <a:avLst/>
          </a:prstGeom>
        </p:spPr>
      </p:pic>
      <p:sp>
        <p:nvSpPr>
          <p:cNvPr id="95" name="Tijdelijke aanduiding voor tekst 94"/>
          <p:cNvSpPr>
            <a:spLocks noGrp="1"/>
          </p:cNvSpPr>
          <p:nvPr>
            <p:ph type="body" idx="10"/>
          </p:nvPr>
        </p:nvSpPr>
        <p:spPr>
          <a:xfrm>
            <a:off x="8756650" y="6400800"/>
            <a:ext cx="24892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50" spc="35">
                <a:solidFill>
                  <a:srgbClr val="015170"/>
                </a:solidFill>
                <a:latin typeface="Verdana" panose="02020603050405020304" pitchFamily="2"/>
              </a:rPr>
              <a:t>11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28625" y="150127"/>
            <a:ext cx="8580120" cy="6440170"/>
          </a:xfrm>
          <a:prstGeom prst="rect">
            <a:avLst/>
          </a:prstGeom>
        </p:spPr>
      </p:pic>
      <p:sp>
        <p:nvSpPr>
          <p:cNvPr id="100" name="Tijdelijke aanduiding voor tekst 99"/>
          <p:cNvSpPr>
            <a:spLocks noGrp="1"/>
          </p:cNvSpPr>
          <p:nvPr>
            <p:ph type="body" idx="10"/>
          </p:nvPr>
        </p:nvSpPr>
        <p:spPr>
          <a:xfrm>
            <a:off x="8757920" y="6400800"/>
            <a:ext cx="250825" cy="88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900" spc="60">
                <a:solidFill>
                  <a:srgbClr val="005171"/>
                </a:solidFill>
                <a:latin typeface="Verdana" panose="02020603050405020304" pitchFamily="2"/>
              </a:rPr>
              <a:t>12 </a:t>
            </a:r>
          </a:p>
        </p:txBody>
      </p:sp>
      <p:sp>
        <p:nvSpPr>
          <p:cNvPr id="101" name="Tijdelijke aanduiding voor tekst 100"/>
          <p:cNvSpPr>
            <a:spLocks noGrp="1"/>
          </p:cNvSpPr>
          <p:nvPr>
            <p:ph type="body" idx="10"/>
          </p:nvPr>
        </p:nvSpPr>
        <p:spPr>
          <a:xfrm>
            <a:off x="545465" y="332105"/>
            <a:ext cx="1734185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200"/>
              </a:lnSpc>
              <a:spcAft>
                <a:spcPts val="0"/>
              </a:spcAft>
            </a:pPr>
            <a:r>
              <a:rPr lang="nl-NL" sz="2950" spc="-100">
                <a:solidFill>
                  <a:srgbClr val="005171"/>
                </a:solidFill>
                <a:latin typeface="Verdana" panose="02020603050405020304" pitchFamily="2"/>
              </a:rPr>
              <a:t>Recreatie </a:t>
            </a:r>
          </a:p>
        </p:txBody>
      </p:sp>
      <p:sp>
        <p:nvSpPr>
          <p:cNvPr id="102" name="Tijdelijke aanduiding voor tekst 101"/>
          <p:cNvSpPr>
            <a:spLocks noGrp="1"/>
          </p:cNvSpPr>
          <p:nvPr>
            <p:ph type="body" idx="10"/>
          </p:nvPr>
        </p:nvSpPr>
        <p:spPr>
          <a:xfrm>
            <a:off x="536575" y="1591310"/>
            <a:ext cx="3456305" cy="30200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5" dirty="0">
                <a:solidFill>
                  <a:srgbClr val="005171"/>
                </a:solidFill>
                <a:latin typeface="Verdana" panose="02020603050405020304" pitchFamily="2"/>
              </a:rPr>
              <a:t>Cultuurhistorie </a:t>
            </a:r>
          </a:p>
          <a:p>
            <a:pPr marL="0" marR="0" indent="228600" algn="just">
              <a:lnSpc>
                <a:spcPts val="2600"/>
              </a:lnSpc>
              <a:spcBef>
                <a:spcPts val="71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 dirty="0">
                <a:solidFill>
                  <a:srgbClr val="005171"/>
                </a:solidFill>
                <a:latin typeface="Verdana" panose="02020603050405020304" pitchFamily="2"/>
              </a:rPr>
              <a:t>E-bikes </a:t>
            </a:r>
          </a:p>
          <a:p>
            <a:pPr marL="1028700" marR="0" indent="-342900" algn="just">
              <a:lnSpc>
                <a:spcPts val="2400"/>
              </a:lnSpc>
              <a:spcBef>
                <a:spcPts val="93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950" spc="20" dirty="0">
                <a:solidFill>
                  <a:srgbClr val="005171"/>
                </a:solidFill>
                <a:latin typeface="Verdana" panose="02020603050405020304" pitchFamily="2"/>
              </a:rPr>
              <a:t>Snelfietsnetwerk </a:t>
            </a:r>
          </a:p>
          <a:p>
            <a:pPr marL="1028700" marR="0" indent="-342900" algn="just">
              <a:lnSpc>
                <a:spcPts val="2400"/>
              </a:lnSpc>
              <a:spcBef>
                <a:spcPts val="115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950" spc="15" dirty="0">
                <a:solidFill>
                  <a:srgbClr val="005171"/>
                </a:solidFill>
                <a:latin typeface="Verdana" panose="02020603050405020304" pitchFamily="2"/>
              </a:rPr>
              <a:t>Recreatietochtjes </a:t>
            </a:r>
          </a:p>
          <a:p>
            <a:pPr marL="0" marR="0" indent="228600" algn="just">
              <a:lnSpc>
                <a:spcPts val="2600"/>
              </a:lnSpc>
              <a:spcBef>
                <a:spcPts val="130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 dirty="0" err="1">
                <a:solidFill>
                  <a:srgbClr val="005171"/>
                </a:solidFill>
                <a:latin typeface="Verdana" panose="02020603050405020304" pitchFamily="2"/>
              </a:rPr>
              <a:t>Dintelse</a:t>
            </a:r>
            <a:r>
              <a:rPr lang="nl-NL" sz="2150" spc="-35" dirty="0">
                <a:solidFill>
                  <a:srgbClr val="005171"/>
                </a:solidFill>
                <a:latin typeface="Verdana" panose="02020603050405020304" pitchFamily="2"/>
              </a:rPr>
              <a:t> Gorzen </a:t>
            </a:r>
          </a:p>
          <a:p>
            <a:pPr marL="1028700" marR="0" indent="-342900" algn="just">
              <a:lnSpc>
                <a:spcPts val="2400"/>
              </a:lnSpc>
              <a:spcBef>
                <a:spcPts val="9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950" spc="-20" dirty="0">
                <a:solidFill>
                  <a:srgbClr val="005171"/>
                </a:solidFill>
                <a:latin typeface="Verdana" panose="02020603050405020304" pitchFamily="2"/>
              </a:rPr>
              <a:t>Duurzaam toerisme </a:t>
            </a:r>
          </a:p>
          <a:p>
            <a:pPr marL="0" marR="0" indent="228600" algn="just">
              <a:lnSpc>
                <a:spcPts val="3100"/>
              </a:lnSpc>
              <a:spcBef>
                <a:spcPts val="76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 dirty="0">
                <a:solidFill>
                  <a:srgbClr val="005171"/>
                </a:solidFill>
                <a:latin typeface="Verdana" panose="02020603050405020304" pitchFamily="2"/>
              </a:rPr>
              <a:t>Strand ‘de </a:t>
            </a:r>
            <a:r>
              <a:rPr lang="nl-NL" sz="2150" spc="-20" dirty="0">
                <a:solidFill>
                  <a:srgbClr val="005171"/>
                </a:solidFill>
                <a:latin typeface="Verdana" panose="02020603050405020304" pitchFamily="2"/>
              </a:rPr>
              <a:t>Dassenplas</a:t>
            </a:r>
            <a:r>
              <a:rPr lang="nl-NL" sz="2150" spc="-25" dirty="0">
                <a:solidFill>
                  <a:srgbClr val="005171"/>
                </a:solidFill>
                <a:latin typeface="Verdana" panose="02020603050405020304" pitchFamily="2"/>
              </a:rPr>
              <a:t>’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F7325A7-651D-4690-A9ED-76FF2708D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06" y="6126169"/>
            <a:ext cx="1643605" cy="5817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jdelijke aanduiding voor tekst 104"/>
          <p:cNvSpPr>
            <a:spLocks noGrp="1"/>
          </p:cNvSpPr>
          <p:nvPr>
            <p:ph type="body" idx="10"/>
          </p:nvPr>
        </p:nvSpPr>
        <p:spPr>
          <a:xfrm>
            <a:off x="109855" y="219710"/>
            <a:ext cx="8900160" cy="6455410"/>
          </a:xfrm>
          <a:prstGeom prst="rect">
            <a:avLst/>
          </a:prstGeom>
          <a:solidFill>
            <a:srgbClr val="FDFEF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107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09855" y="219710"/>
            <a:ext cx="8865235" cy="6455410"/>
          </a:xfrm>
          <a:prstGeom prst="rect">
            <a:avLst/>
          </a:prstGeom>
        </p:spPr>
      </p:pic>
      <p:sp>
        <p:nvSpPr>
          <p:cNvPr id="108" name="Tijdelijke aanduiding voor tekst 107"/>
          <p:cNvSpPr>
            <a:spLocks noGrp="1"/>
          </p:cNvSpPr>
          <p:nvPr>
            <p:ph type="body" idx="10"/>
          </p:nvPr>
        </p:nvSpPr>
        <p:spPr>
          <a:xfrm>
            <a:off x="8756650" y="6400800"/>
            <a:ext cx="253365" cy="958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70">
                <a:solidFill>
                  <a:srgbClr val="015272"/>
                </a:solidFill>
                <a:latin typeface="Verdana" panose="02020603050405020304" pitchFamily="2"/>
              </a:rPr>
              <a:t>13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014372-82BA-4500-9FDB-6AEB959B2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20" y="6200451"/>
            <a:ext cx="1813930" cy="6419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jdelijke aanduiding voor tekst 110"/>
          <p:cNvSpPr>
            <a:spLocks noGrp="1"/>
          </p:cNvSpPr>
          <p:nvPr>
            <p:ph type="body" idx="10"/>
          </p:nvPr>
        </p:nvSpPr>
        <p:spPr>
          <a:xfrm>
            <a:off x="178435" y="146050"/>
            <a:ext cx="8831580" cy="6606540"/>
          </a:xfrm>
          <a:prstGeom prst="rect">
            <a:avLst/>
          </a:prstGeom>
          <a:solidFill>
            <a:srgbClr val="FDFD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11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78435" y="146050"/>
            <a:ext cx="8819515" cy="6606540"/>
          </a:xfrm>
          <a:prstGeom prst="rect">
            <a:avLst/>
          </a:prstGeom>
        </p:spPr>
      </p:pic>
      <p:sp>
        <p:nvSpPr>
          <p:cNvPr id="114" name="Tijdelijke aanduiding voor tekst 113"/>
          <p:cNvSpPr>
            <a:spLocks noGrp="1"/>
          </p:cNvSpPr>
          <p:nvPr>
            <p:ph type="body" idx="10"/>
          </p:nvPr>
        </p:nvSpPr>
        <p:spPr>
          <a:xfrm>
            <a:off x="8756650" y="6400800"/>
            <a:ext cx="25336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70">
                <a:solidFill>
                  <a:srgbClr val="015170"/>
                </a:solidFill>
                <a:latin typeface="Verdana" panose="02020603050405020304" pitchFamily="2"/>
              </a:rPr>
              <a:t>14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803775" y="899160"/>
            <a:ext cx="4145280" cy="4892040"/>
          </a:xfrm>
          <a:prstGeom prst="rect">
            <a:avLst/>
          </a:prstGeom>
        </p:spPr>
      </p:pic>
      <p:pic>
        <p:nvPicPr>
          <p:cNvPr id="126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731520" y="3843655"/>
            <a:ext cx="3559810" cy="2091055"/>
          </a:xfrm>
          <a:prstGeom prst="rect">
            <a:avLst/>
          </a:prstGeom>
        </p:spPr>
      </p:pic>
      <p:pic>
        <p:nvPicPr>
          <p:cNvPr id="129" name="Image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17830" y="6114415"/>
            <a:ext cx="2069465" cy="551815"/>
          </a:xfrm>
          <a:prstGeom prst="rect">
            <a:avLst/>
          </a:prstGeom>
        </p:spPr>
      </p:pic>
      <p:sp>
        <p:nvSpPr>
          <p:cNvPr id="117" name="Tijdelijke aanduiding voor tekst 116"/>
          <p:cNvSpPr>
            <a:spLocks noGrp="1"/>
          </p:cNvSpPr>
          <p:nvPr>
            <p:ph type="body" idx="10"/>
          </p:nvPr>
        </p:nvSpPr>
        <p:spPr>
          <a:xfrm>
            <a:off x="417830" y="215900"/>
            <a:ext cx="8590915" cy="6832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1605"/>
              </a:spcAft>
            </a:pPr>
            <a:r>
              <a:rPr lang="nl-NL" sz="2950" spc="10">
                <a:solidFill>
                  <a:srgbClr val="005171"/>
                </a:solidFill>
                <a:latin typeface="Verdana" panose="02020603050405020304" pitchFamily="2"/>
              </a:rPr>
              <a:t>Kernen met een eigen karakter </a:t>
            </a:r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idx="10"/>
          </p:nvPr>
        </p:nvSpPr>
        <p:spPr>
          <a:xfrm>
            <a:off x="5371465" y="2326640"/>
            <a:ext cx="35433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700"/>
              </a:lnSpc>
              <a:spcAft>
                <a:spcPts val="0"/>
              </a:spcAft>
            </a:pPr>
            <a:r>
              <a:rPr lang="nl-NL" sz="1400" i="1" spc="155">
                <a:solidFill>
                  <a:srgbClr val="005171"/>
                </a:solidFill>
                <a:latin typeface="Verdana" panose="02020603050405020304" pitchFamily="2"/>
              </a:rPr>
              <a:t>25 </a:t>
            </a:r>
          </a:p>
        </p:txBody>
      </p:sp>
      <p:sp>
        <p:nvSpPr>
          <p:cNvPr id="121" name="Tijdelijke aanduiding voor tekst 120"/>
          <p:cNvSpPr>
            <a:spLocks noGrp="1"/>
          </p:cNvSpPr>
          <p:nvPr>
            <p:ph type="body" idx="10"/>
          </p:nvPr>
        </p:nvSpPr>
        <p:spPr>
          <a:xfrm>
            <a:off x="6527165" y="3033395"/>
            <a:ext cx="366395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70">
                <a:solidFill>
                  <a:srgbClr val="005171"/>
                </a:solidFill>
                <a:latin typeface="Verdana" panose="02020603050405020304" pitchFamily="2"/>
              </a:rPr>
              <a:t>80 </a:t>
            </a:r>
          </a:p>
        </p:txBody>
      </p:sp>
      <p:sp>
        <p:nvSpPr>
          <p:cNvPr id="122" name="Tijdelijke aanduiding voor tekst 121"/>
          <p:cNvSpPr>
            <a:spLocks noGrp="1"/>
          </p:cNvSpPr>
          <p:nvPr>
            <p:ph type="body" idx="10"/>
          </p:nvPr>
        </p:nvSpPr>
        <p:spPr>
          <a:xfrm>
            <a:off x="7316470" y="1551940"/>
            <a:ext cx="366395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80">
                <a:solidFill>
                  <a:srgbClr val="005171"/>
                </a:solidFill>
                <a:latin typeface="Verdana" panose="02020603050405020304" pitchFamily="2"/>
              </a:rPr>
              <a:t>40 </a:t>
            </a:r>
          </a:p>
        </p:txBody>
      </p:sp>
      <p:sp>
        <p:nvSpPr>
          <p:cNvPr id="123" name="Tijdelijke aanduiding voor tekst 122"/>
          <p:cNvSpPr>
            <a:spLocks noGrp="1"/>
          </p:cNvSpPr>
          <p:nvPr>
            <p:ph type="body" idx="10"/>
          </p:nvPr>
        </p:nvSpPr>
        <p:spPr>
          <a:xfrm>
            <a:off x="7929245" y="2890520"/>
            <a:ext cx="35687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55">
                <a:solidFill>
                  <a:srgbClr val="005171"/>
                </a:solidFill>
                <a:latin typeface="Verdana" panose="02020603050405020304" pitchFamily="2"/>
              </a:rPr>
              <a:t>35 </a:t>
            </a:r>
          </a:p>
        </p:txBody>
      </p:sp>
      <p:sp>
        <p:nvSpPr>
          <p:cNvPr id="124" name="Tijdelijke aanduiding voor tekst 123"/>
          <p:cNvSpPr>
            <a:spLocks noGrp="1"/>
          </p:cNvSpPr>
          <p:nvPr>
            <p:ph type="body" idx="10"/>
          </p:nvPr>
        </p:nvSpPr>
        <p:spPr>
          <a:xfrm>
            <a:off x="373923" y="911860"/>
            <a:ext cx="4429851" cy="2944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84885" rIns="0" bIns="0" anchor="t"/>
          <a:lstStyle/>
          <a:p>
            <a:pPr marL="434340" marR="0" indent="-342900" algn="just">
              <a:lnSpc>
                <a:spcPts val="26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150" spc="0" dirty="0">
                <a:solidFill>
                  <a:srgbClr val="005171"/>
                </a:solidFill>
                <a:latin typeface="Verdana" panose="02020603050405020304" pitchFamily="2"/>
              </a:rPr>
              <a:t>OV </a:t>
            </a:r>
          </a:p>
          <a:p>
            <a:pPr marL="1165860" marR="0" indent="-342900" algn="just">
              <a:lnSpc>
                <a:spcPts val="2400"/>
              </a:lnSpc>
              <a:spcBef>
                <a:spcPts val="79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950" spc="10" dirty="0">
                <a:solidFill>
                  <a:srgbClr val="005171"/>
                </a:solidFill>
                <a:latin typeface="Verdana" panose="02020603050405020304" pitchFamily="2"/>
              </a:rPr>
              <a:t>Autonome busjes </a:t>
            </a:r>
          </a:p>
          <a:p>
            <a:pPr marL="1165860" marR="0" indent="-342900" algn="just">
              <a:lnSpc>
                <a:spcPts val="2400"/>
              </a:lnSpc>
              <a:spcBef>
                <a:spcPts val="115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950" spc="0" dirty="0">
                <a:solidFill>
                  <a:srgbClr val="005171"/>
                </a:solidFill>
                <a:latin typeface="Verdana" panose="02020603050405020304" pitchFamily="2"/>
              </a:rPr>
              <a:t>Snelbuslijnen </a:t>
            </a:r>
          </a:p>
          <a:p>
            <a:pPr marL="434340" marR="0" indent="-342900" algn="just">
              <a:lnSpc>
                <a:spcPts val="2600"/>
              </a:lnSpc>
              <a:spcBef>
                <a:spcPts val="1415"/>
              </a:spcBef>
              <a:spcAft>
                <a:spcPts val="207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</a:pPr>
            <a:r>
              <a:rPr lang="nl-NL" sz="2150" spc="0" dirty="0">
                <a:solidFill>
                  <a:srgbClr val="005171"/>
                </a:solidFill>
                <a:latin typeface="Verdana" panose="02020603050405020304" pitchFamily="2"/>
              </a:rPr>
              <a:t>Innovatieve woonvormen </a:t>
            </a:r>
          </a:p>
        </p:txBody>
      </p:sp>
      <p:sp>
        <p:nvSpPr>
          <p:cNvPr id="127" name="Tijdelijke aanduiding voor tekst 126"/>
          <p:cNvSpPr>
            <a:spLocks noGrp="1"/>
          </p:cNvSpPr>
          <p:nvPr>
            <p:ph type="body" idx="10"/>
          </p:nvPr>
        </p:nvSpPr>
        <p:spPr>
          <a:xfrm>
            <a:off x="417830" y="5934710"/>
            <a:ext cx="388620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41148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i="1" spc="0">
                <a:solidFill>
                  <a:srgbClr val="005171"/>
                </a:solidFill>
                <a:latin typeface="Verdana" panose="02020603050405020304" pitchFamily="2"/>
              </a:rPr>
              <a:t>Dintelse Gorzen met Tiny Woonboten </a:t>
            </a:r>
          </a:p>
        </p:txBody>
      </p:sp>
      <p:sp>
        <p:nvSpPr>
          <p:cNvPr id="130" name="Tijdelijke aanduiding voor tekst 129"/>
          <p:cNvSpPr>
            <a:spLocks noGrp="1"/>
          </p:cNvSpPr>
          <p:nvPr>
            <p:ph type="body" idx="10"/>
          </p:nvPr>
        </p:nvSpPr>
        <p:spPr>
          <a:xfrm>
            <a:off x="8757920" y="6370955"/>
            <a:ext cx="250825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60">
                <a:solidFill>
                  <a:srgbClr val="005171"/>
                </a:solidFill>
                <a:latin typeface="Verdana" panose="02020603050405020304" pitchFamily="2"/>
              </a:rPr>
              <a:t>15 </a:t>
            </a:r>
          </a:p>
        </p:txBody>
      </p:sp>
      <p:cxnSp>
        <p:nvCxnSpPr>
          <p:cNvPr id="131" name="Rechte verbindingslijn 130"/>
          <p:cNvCxnSpPr/>
          <p:nvPr/>
        </p:nvCxnSpPr>
        <p:spPr>
          <a:xfrm>
            <a:off x="490855" y="228600"/>
            <a:ext cx="8446770" cy="0"/>
          </a:xfrm>
          <a:prstGeom prst="line">
            <a:avLst/>
          </a:prstGeom>
          <a:ln w="3175" cmpd="sng">
            <a:solidFill>
              <a:srgbClr val="7498AC"/>
            </a:solidFill>
          </a:ln>
        </p:spPr>
      </p:cxnSp>
      <p:cxnSp>
        <p:nvCxnSpPr>
          <p:cNvPr id="132" name="Rechte verbindingslijn 131"/>
          <p:cNvCxnSpPr/>
          <p:nvPr/>
        </p:nvCxnSpPr>
        <p:spPr>
          <a:xfrm>
            <a:off x="490855" y="78613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3871209-76DA-41E8-A2F0-65C38C6A2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38455" y="225425"/>
            <a:ext cx="8613775" cy="6449695"/>
          </a:xfrm>
          <a:prstGeom prst="rect">
            <a:avLst/>
          </a:prstGeom>
        </p:spPr>
      </p:pic>
      <p:sp>
        <p:nvSpPr>
          <p:cNvPr id="137" name="Tijdelijke aanduiding voor tekst 136"/>
          <p:cNvSpPr>
            <a:spLocks noGrp="1"/>
          </p:cNvSpPr>
          <p:nvPr>
            <p:ph type="body" idx="10"/>
          </p:nvPr>
        </p:nvSpPr>
        <p:spPr>
          <a:xfrm>
            <a:off x="544195" y="320040"/>
            <a:ext cx="2148840" cy="3060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0000" lnSpcReduction="10000"/>
          </a:bodyPr>
          <a:lstStyle/>
          <a:p>
            <a:pPr marL="0" marR="0" indent="0" algn="l">
              <a:lnSpc>
                <a:spcPts val="2400"/>
              </a:lnSpc>
              <a:spcAft>
                <a:spcPts val="0"/>
              </a:spcAft>
            </a:pPr>
            <a:r>
              <a:rPr lang="nl-NL" sz="2950" b="1" spc="50">
                <a:solidFill>
                  <a:srgbClr val="005171"/>
                </a:solidFill>
                <a:latin typeface="Verdana" panose="02020603050405020304" pitchFamily="2"/>
              </a:rPr>
              <a:t>Nieuwbouw </a:t>
            </a:r>
          </a:p>
        </p:txBody>
      </p:sp>
      <p:sp>
        <p:nvSpPr>
          <p:cNvPr id="138" name="Tijdelijke aanduiding voor tekst 137"/>
          <p:cNvSpPr>
            <a:spLocks noGrp="1"/>
          </p:cNvSpPr>
          <p:nvPr>
            <p:ph type="body" idx="10"/>
          </p:nvPr>
        </p:nvSpPr>
        <p:spPr>
          <a:xfrm>
            <a:off x="8756650" y="6400800"/>
            <a:ext cx="253365" cy="958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50" b="1" spc="55">
                <a:solidFill>
                  <a:srgbClr val="005171"/>
                </a:solidFill>
                <a:latin typeface="Verdana" panose="02020603050405020304" pitchFamily="2"/>
              </a:rPr>
              <a:t>16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8FF364B-B236-452F-83A8-019BEAC8F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jdelijke aanduiding voor tekst 140"/>
          <p:cNvSpPr>
            <a:spLocks noGrp="1"/>
          </p:cNvSpPr>
          <p:nvPr>
            <p:ph type="body" idx="10"/>
          </p:nvPr>
        </p:nvSpPr>
        <p:spPr>
          <a:xfrm>
            <a:off x="420370" y="5702935"/>
            <a:ext cx="506095" cy="225425"/>
          </a:xfrm>
          <a:prstGeom prst="rect">
            <a:avLst/>
          </a:prstGeom>
          <a:solidFill>
            <a:srgbClr val="FEFE0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42" name="Tijdelijke aanduiding voor tekst 141"/>
          <p:cNvSpPr>
            <a:spLocks noGrp="1"/>
          </p:cNvSpPr>
          <p:nvPr>
            <p:ph type="body" idx="10"/>
          </p:nvPr>
        </p:nvSpPr>
        <p:spPr>
          <a:xfrm>
            <a:off x="420370" y="5443855"/>
            <a:ext cx="506095" cy="225425"/>
          </a:xfrm>
          <a:prstGeom prst="rect">
            <a:avLst/>
          </a:prstGeom>
          <a:solidFill>
            <a:srgbClr val="FC0101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43" name="Tijdelijke aanduiding voor tekst 142"/>
          <p:cNvSpPr>
            <a:spLocks noGrp="1"/>
          </p:cNvSpPr>
          <p:nvPr>
            <p:ph type="body" idx="10"/>
          </p:nvPr>
        </p:nvSpPr>
        <p:spPr>
          <a:xfrm>
            <a:off x="420370" y="4944110"/>
            <a:ext cx="506095" cy="225425"/>
          </a:xfrm>
          <a:prstGeom prst="rect">
            <a:avLst/>
          </a:prstGeom>
          <a:solidFill>
            <a:srgbClr val="006FC0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44" name="Tijdelijke aanduiding voor tekst 143"/>
          <p:cNvSpPr>
            <a:spLocks noGrp="1"/>
          </p:cNvSpPr>
          <p:nvPr>
            <p:ph type="body" idx="10"/>
          </p:nvPr>
        </p:nvSpPr>
        <p:spPr>
          <a:xfrm>
            <a:off x="420370" y="5187950"/>
            <a:ext cx="506095" cy="225425"/>
          </a:xfrm>
          <a:prstGeom prst="rect">
            <a:avLst/>
          </a:prstGeom>
          <a:solidFill>
            <a:srgbClr val="7BD97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15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705985" y="2359025"/>
            <a:ext cx="4267200" cy="3575685"/>
          </a:xfrm>
          <a:prstGeom prst="rect">
            <a:avLst/>
          </a:prstGeom>
        </p:spPr>
      </p:pic>
      <p:pic>
        <p:nvPicPr>
          <p:cNvPr id="155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7830" y="6272530"/>
            <a:ext cx="2069465" cy="393700"/>
          </a:xfrm>
          <a:prstGeom prst="rect">
            <a:avLst/>
          </a:prstGeom>
        </p:spPr>
      </p:pic>
      <p:sp>
        <p:nvSpPr>
          <p:cNvPr id="145" name="Tijdelijke aanduiding voor tekst 144"/>
          <p:cNvSpPr>
            <a:spLocks noGrp="1"/>
          </p:cNvSpPr>
          <p:nvPr>
            <p:ph type="body" idx="10"/>
          </p:nvPr>
        </p:nvSpPr>
        <p:spPr>
          <a:xfrm>
            <a:off x="418465" y="215900"/>
            <a:ext cx="8590915" cy="11220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5060"/>
              </a:spcAft>
            </a:pPr>
            <a:r>
              <a:rPr lang="nl-NL" sz="2950" spc="-55">
                <a:solidFill>
                  <a:srgbClr val="005171"/>
                </a:solidFill>
                <a:latin typeface="Verdana" panose="02020603050405020304" pitchFamily="2"/>
              </a:rPr>
              <a:t>Fasering </a:t>
            </a:r>
          </a:p>
        </p:txBody>
      </p:sp>
      <p:sp>
        <p:nvSpPr>
          <p:cNvPr id="146" name="Tijdelijke aanduiding voor tekst 145"/>
          <p:cNvSpPr>
            <a:spLocks noGrp="1"/>
          </p:cNvSpPr>
          <p:nvPr>
            <p:ph type="body" idx="10"/>
          </p:nvPr>
        </p:nvSpPr>
        <p:spPr>
          <a:xfrm>
            <a:off x="542290" y="1337945"/>
            <a:ext cx="5486400" cy="8020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005" rIns="0" bIns="0" anchor="t"/>
          <a:lstStyle/>
          <a:p>
            <a:pPr marL="457200" marR="0" indent="-457200" algn="l">
              <a:lnSpc>
                <a:spcPts val="26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150" spc="0" dirty="0">
                <a:solidFill>
                  <a:srgbClr val="005171"/>
                </a:solidFill>
                <a:latin typeface="Verdana" panose="02020603050405020304" pitchFamily="2"/>
              </a:rPr>
              <a:t>Voor 2030 </a:t>
            </a:r>
          </a:p>
          <a:p>
            <a:pPr marL="1028700" marR="0" indent="-342900" algn="l">
              <a:lnSpc>
                <a:spcPts val="2600"/>
              </a:lnSpc>
              <a:spcBef>
                <a:spcPts val="76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150" spc="5" dirty="0">
                <a:solidFill>
                  <a:srgbClr val="005171"/>
                </a:solidFill>
                <a:latin typeface="Verdana" panose="02020603050405020304" pitchFamily="2"/>
              </a:rPr>
              <a:t>Recreatiestrand </a:t>
            </a:r>
            <a:r>
              <a:rPr lang="nl-NL" sz="2200" spc="5" dirty="0">
                <a:solidFill>
                  <a:srgbClr val="005171"/>
                </a:solidFill>
                <a:latin typeface="Verdana" panose="02020603050405020304" pitchFamily="2"/>
              </a:rPr>
              <a:t>‘de </a:t>
            </a:r>
            <a:r>
              <a:rPr lang="nl-NL" sz="2150" spc="5" dirty="0">
                <a:solidFill>
                  <a:srgbClr val="005171"/>
                </a:solidFill>
                <a:latin typeface="Verdana" panose="02020603050405020304" pitchFamily="2"/>
              </a:rPr>
              <a:t>Dassenplas</a:t>
            </a:r>
            <a:r>
              <a:rPr lang="nl-NL" sz="2200" spc="5" dirty="0">
                <a:solidFill>
                  <a:srgbClr val="005171"/>
                </a:solidFill>
                <a:latin typeface="Verdana" panose="02020603050405020304" pitchFamily="2"/>
              </a:rPr>
              <a:t>’ </a:t>
            </a:r>
          </a:p>
        </p:txBody>
      </p:sp>
      <p:sp>
        <p:nvSpPr>
          <p:cNvPr id="147" name="Tijdelijke aanduiding voor tekst 146"/>
          <p:cNvSpPr>
            <a:spLocks noGrp="1"/>
          </p:cNvSpPr>
          <p:nvPr>
            <p:ph type="body" idx="10"/>
          </p:nvPr>
        </p:nvSpPr>
        <p:spPr>
          <a:xfrm>
            <a:off x="542290" y="2139950"/>
            <a:ext cx="4020820" cy="13855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18110" rIns="0" bIns="0" anchor="t"/>
          <a:lstStyle/>
          <a:p>
            <a:pPr marL="1028700" marR="0" indent="-342900" algn="l">
              <a:lnSpc>
                <a:spcPts val="26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nl-NL" sz="2150" spc="10" dirty="0">
                <a:solidFill>
                  <a:srgbClr val="005171"/>
                </a:solidFill>
                <a:latin typeface="Verdana" panose="02020603050405020304" pitchFamily="2"/>
              </a:rPr>
              <a:t>Onderzoekscentra </a:t>
            </a:r>
          </a:p>
          <a:p>
            <a:pPr marL="1028700" marR="0" indent="-342900" algn="l">
              <a:lnSpc>
                <a:spcPts val="2600"/>
              </a:lnSpc>
              <a:spcBef>
                <a:spcPts val="91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nl-NL" sz="2150" spc="-20" dirty="0">
                <a:solidFill>
                  <a:srgbClr val="005171"/>
                </a:solidFill>
                <a:latin typeface="Verdana" panose="02020603050405020304" pitchFamily="2"/>
              </a:rPr>
              <a:t>Landbouw hogeschool </a:t>
            </a:r>
          </a:p>
          <a:p>
            <a:pPr marL="1028700" marR="0" indent="-342900" algn="l">
              <a:lnSpc>
                <a:spcPts val="2600"/>
              </a:lnSpc>
              <a:spcBef>
                <a:spcPts val="9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nl-NL" sz="2150" spc="10" dirty="0" err="1">
                <a:solidFill>
                  <a:srgbClr val="005171"/>
                </a:solidFill>
                <a:latin typeface="Verdana" panose="02020603050405020304" pitchFamily="2"/>
              </a:rPr>
              <a:t>Onderzoekspercelen</a:t>
            </a:r>
            <a:r>
              <a:rPr lang="nl-NL" sz="2150" spc="10" dirty="0">
                <a:solidFill>
                  <a:srgbClr val="005171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148" name="Tijdelijke aanduiding voor tekst 147"/>
          <p:cNvSpPr>
            <a:spLocks noGrp="1"/>
          </p:cNvSpPr>
          <p:nvPr>
            <p:ph type="body" idx="10"/>
          </p:nvPr>
        </p:nvSpPr>
        <p:spPr>
          <a:xfrm>
            <a:off x="1078865" y="3525520"/>
            <a:ext cx="3438525" cy="1887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461135" rIns="0" bIns="0" anchor="t"/>
          <a:lstStyle/>
          <a:p>
            <a:pPr marL="0" marR="0" indent="0" algn="l">
              <a:lnSpc>
                <a:spcPts val="1700"/>
              </a:lnSpc>
              <a:spcAft>
                <a:spcPts val="0"/>
              </a:spcAft>
            </a:pPr>
            <a:r>
              <a:rPr lang="nl-NL" sz="1400" spc="-20" dirty="0">
                <a:solidFill>
                  <a:srgbClr val="005171"/>
                </a:solidFill>
                <a:latin typeface="Verdana" panose="02020603050405020304" pitchFamily="2"/>
              </a:rPr>
              <a:t>Industrialisatie </a:t>
            </a:r>
          </a:p>
          <a:p>
            <a:pPr marL="0" marR="0" indent="0" algn="l">
              <a:lnSpc>
                <a:spcPts val="1800"/>
              </a:lnSpc>
              <a:spcBef>
                <a:spcPts val="145"/>
              </a:spcBef>
              <a:spcAft>
                <a:spcPts val="0"/>
              </a:spcAft>
            </a:pPr>
            <a:r>
              <a:rPr lang="nl-NL" sz="1400" spc="0" dirty="0">
                <a:solidFill>
                  <a:srgbClr val="005171"/>
                </a:solidFill>
                <a:latin typeface="Verdana" panose="02020603050405020304" pitchFamily="2"/>
              </a:rPr>
              <a:t>Natuur ontwikkeling </a:t>
            </a:r>
            <a:br>
              <a:rPr dirty="0"/>
            </a:br>
            <a:endParaRPr dirty="0"/>
          </a:p>
        </p:txBody>
      </p:sp>
      <p:sp>
        <p:nvSpPr>
          <p:cNvPr id="149" name="Tijdelijke aanduiding voor tekst 148"/>
          <p:cNvSpPr>
            <a:spLocks noGrp="1"/>
          </p:cNvSpPr>
          <p:nvPr>
            <p:ph type="body" idx="10"/>
          </p:nvPr>
        </p:nvSpPr>
        <p:spPr>
          <a:xfrm>
            <a:off x="1033145" y="5413375"/>
            <a:ext cx="3484245" cy="859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3120"/>
              </a:spcAf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Recreatie ontwikkeling </a:t>
            </a:r>
            <a:br/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Woning ontwikkeling </a:t>
            </a:r>
          </a:p>
        </p:txBody>
      </p:sp>
      <p:graphicFrame>
        <p:nvGraphicFramePr>
          <p:cNvPr id="154" name="table 154"/>
          <p:cNvGraphicFramePr>
            <a:graphicFrameLocks noGrp="1"/>
          </p:cNvGraphicFramePr>
          <p:nvPr/>
        </p:nvGraphicFramePr>
        <p:xfrm>
          <a:off x="417830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69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17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56" name="Rechte verbindingslijn 155"/>
          <p:cNvCxnSpPr/>
          <p:nvPr/>
        </p:nvCxnSpPr>
        <p:spPr>
          <a:xfrm>
            <a:off x="490855" y="228600"/>
            <a:ext cx="8446770" cy="0"/>
          </a:xfrm>
          <a:prstGeom prst="line">
            <a:avLst/>
          </a:prstGeom>
          <a:ln w="3175" cmpd="sng">
            <a:solidFill>
              <a:srgbClr val="6695A9"/>
            </a:solidFill>
          </a:ln>
        </p:spPr>
      </p:cxnSp>
      <p:cxnSp>
        <p:nvCxnSpPr>
          <p:cNvPr id="157" name="Rechte verbindingslijn 156"/>
          <p:cNvCxnSpPr/>
          <p:nvPr/>
        </p:nvCxnSpPr>
        <p:spPr>
          <a:xfrm>
            <a:off x="490855" y="774065"/>
            <a:ext cx="8446770" cy="0"/>
          </a:xfrm>
          <a:prstGeom prst="line">
            <a:avLst/>
          </a:prstGeom>
          <a:ln w="3175" cmpd="sng">
            <a:solidFill>
              <a:srgbClr val="004A6C"/>
            </a:solidFill>
          </a:ln>
        </p:spPr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8BB8C18-04AF-40B1-8000-9ECA21F8FC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6272530"/>
            <a:ext cx="2057400" cy="393700"/>
          </a:xfrm>
          <a:prstGeom prst="rect">
            <a:avLst/>
          </a:prstGeom>
        </p:spPr>
      </p:pic>
      <p:sp>
        <p:nvSpPr>
          <p:cNvPr id="160" name="Tijdelijke aanduiding voor tekst 159"/>
          <p:cNvSpPr>
            <a:spLocks noGrp="1"/>
          </p:cNvSpPr>
          <p:nvPr>
            <p:ph type="body" idx="10"/>
          </p:nvPr>
        </p:nvSpPr>
        <p:spPr>
          <a:xfrm>
            <a:off x="418465" y="215900"/>
            <a:ext cx="8590915" cy="16433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9170"/>
              </a:spcAft>
            </a:pPr>
            <a:r>
              <a:rPr lang="nl-NL" sz="2950" spc="-25">
                <a:solidFill>
                  <a:srgbClr val="005171"/>
                </a:solidFill>
                <a:latin typeface="Verdana" panose="02020603050405020304" pitchFamily="2"/>
              </a:rPr>
              <a:t>Slot </a:t>
            </a:r>
          </a:p>
        </p:txBody>
      </p:sp>
      <p:sp>
        <p:nvSpPr>
          <p:cNvPr id="161" name="Tijdelijke aanduiding voor tekst 160"/>
          <p:cNvSpPr>
            <a:spLocks noGrp="1"/>
          </p:cNvSpPr>
          <p:nvPr>
            <p:ph type="body" idx="10"/>
          </p:nvPr>
        </p:nvSpPr>
        <p:spPr>
          <a:xfrm>
            <a:off x="1957070" y="1859280"/>
            <a:ext cx="5486400" cy="44132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525" rIns="0" bIns="0" anchor="t">
            <a:normAutofit fontScale="95000"/>
          </a:bodyPr>
          <a:lstStyle/>
          <a:p>
            <a:pPr marL="0" marR="0" indent="0" algn="ctr">
              <a:lnSpc>
                <a:spcPts val="2600"/>
              </a:lnSpc>
              <a:spcAft>
                <a:spcPts val="0"/>
              </a:spcAft>
            </a:pPr>
            <a:r>
              <a:rPr lang="nl-NL" sz="2200" i="1" spc="25">
                <a:solidFill>
                  <a:srgbClr val="005171"/>
                </a:solidFill>
                <a:latin typeface="Verdana" panose="02020603050405020304" pitchFamily="2"/>
              </a:rPr>
              <a:t>“</a:t>
            </a:r>
            <a:r>
              <a:rPr lang="nl-NL" sz="2150" i="1" spc="25">
                <a:solidFill>
                  <a:srgbClr val="005171"/>
                </a:solidFill>
                <a:latin typeface="Verdana" panose="02020603050405020304" pitchFamily="2"/>
              </a:rPr>
              <a:t>Het geheel zijn de kleine kernen</a:t>
            </a:r>
            <a:r>
              <a:rPr lang="nl-NL" sz="2200" i="1" spc="25">
                <a:solidFill>
                  <a:srgbClr val="005171"/>
                </a:solidFill>
                <a:latin typeface="Verdana" panose="02020603050405020304" pitchFamily="2"/>
              </a:rPr>
              <a:t>” </a:t>
            </a:r>
          </a:p>
          <a:p>
            <a:pPr marL="0" marR="0" indent="0" algn="ctr">
              <a:lnSpc>
                <a:spcPts val="2600"/>
              </a:lnSpc>
              <a:spcBef>
                <a:spcPts val="4820"/>
              </a:spcBef>
              <a:spcAft>
                <a:spcPts val="0"/>
              </a:spcAft>
            </a:pPr>
            <a:r>
              <a:rPr lang="nl-NL" sz="2200" i="1" spc="15">
                <a:solidFill>
                  <a:srgbClr val="005171"/>
                </a:solidFill>
                <a:latin typeface="Verdana" panose="02020603050405020304" pitchFamily="2"/>
              </a:rPr>
              <a:t>“</a:t>
            </a:r>
            <a:r>
              <a:rPr lang="nl-NL" sz="2150" i="1" spc="15">
                <a:solidFill>
                  <a:srgbClr val="005171"/>
                </a:solidFill>
                <a:latin typeface="Verdana" panose="02020603050405020304" pitchFamily="2"/>
              </a:rPr>
              <a:t>Samen maken wij Steenbergen </a:t>
            </a:r>
          </a:p>
          <a:p>
            <a:pPr marL="0" marR="0" indent="0" algn="ctr">
              <a:lnSpc>
                <a:spcPts val="2600"/>
              </a:lnSpc>
              <a:spcBef>
                <a:spcPts val="1100"/>
              </a:spcBef>
              <a:spcAft>
                <a:spcPts val="20900"/>
              </a:spcAft>
            </a:pPr>
            <a:r>
              <a:rPr lang="nl-NL" sz="2150" i="1" spc="30">
                <a:solidFill>
                  <a:srgbClr val="005171"/>
                </a:solidFill>
                <a:latin typeface="Verdana" panose="02020603050405020304" pitchFamily="2"/>
              </a:rPr>
              <a:t>hét Centrum van de toekomst</a:t>
            </a:r>
            <a:r>
              <a:rPr lang="nl-NL" sz="2200" i="1" spc="30">
                <a:solidFill>
                  <a:srgbClr val="005171"/>
                </a:solidFill>
                <a:latin typeface="Verdana" panose="02020603050405020304" pitchFamily="2"/>
              </a:rPr>
              <a:t>” </a:t>
            </a:r>
          </a:p>
        </p:txBody>
      </p:sp>
      <p:graphicFrame>
        <p:nvGraphicFramePr>
          <p:cNvPr id="164" name="table 164"/>
          <p:cNvGraphicFramePr>
            <a:graphicFrameLocks noGrp="1"/>
          </p:cNvGraphicFramePr>
          <p:nvPr/>
        </p:nvGraphicFramePr>
        <p:xfrm>
          <a:off x="417830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3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18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66" name="Rechte verbindingslijn 165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167" name="Rechte verbindingslijn 166"/>
          <p:cNvCxnSpPr/>
          <p:nvPr/>
        </p:nvCxnSpPr>
        <p:spPr>
          <a:xfrm>
            <a:off x="490855" y="102108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96129ED8-2686-43F1-83E2-8F9C0D878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jdelijke aanduiding voor tekst 169"/>
          <p:cNvSpPr>
            <a:spLocks noGrp="1"/>
          </p:cNvSpPr>
          <p:nvPr>
            <p:ph type="body" idx="10"/>
          </p:nvPr>
        </p:nvSpPr>
        <p:spPr>
          <a:xfrm>
            <a:off x="414655" y="5988050"/>
            <a:ext cx="2057400" cy="717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3230" rIns="0" bIns="0" anchor="t"/>
          <a:lstStyle/>
          <a:p>
            <a:pPr marL="0" marR="0" indent="0" algn="l">
              <a:lnSpc>
                <a:spcPts val="900"/>
              </a:lnSpc>
              <a:spcAft>
                <a:spcPts val="285"/>
              </a:spcAft>
            </a:pPr>
            <a:r>
              <a:rPr lang="nl-NL" sz="1050" b="1" spc="245">
                <a:solidFill>
                  <a:srgbClr val="2FAE2E"/>
                </a:solidFill>
                <a:latin typeface="Verdana" panose="02020603050405020304" pitchFamily="2"/>
              </a:rPr>
              <a:t>A</a:t>
            </a:r>
            <a:r>
              <a:rPr lang="nl-NL" sz="1050" b="1" spc="245">
                <a:solidFill>
                  <a:srgbClr val="003F62"/>
                </a:solidFill>
                <a:latin typeface="Verdana" panose="02020603050405020304" pitchFamily="2"/>
              </a:rPr>
              <a:t>WAGENINGEN </a:t>
            </a:r>
            <a:r>
              <a:rPr lang="nl-NL" sz="700" spc="245">
                <a:solidFill>
                  <a:srgbClr val="18A617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sp>
        <p:nvSpPr>
          <p:cNvPr id="171" name="Tijdelijke aanduiding voor tekst 170"/>
          <p:cNvSpPr>
            <a:spLocks noGrp="1"/>
          </p:cNvSpPr>
          <p:nvPr>
            <p:ph type="body" idx="10"/>
          </p:nvPr>
        </p:nvSpPr>
        <p:spPr>
          <a:xfrm>
            <a:off x="8754745" y="6380480"/>
            <a:ext cx="257175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850" b="1" spc="65">
                <a:solidFill>
                  <a:srgbClr val="003F62"/>
                </a:solidFill>
                <a:latin typeface="Verdana" panose="02020603050405020304" pitchFamily="2"/>
              </a:rPr>
              <a:t>19 </a:t>
            </a:r>
          </a:p>
        </p:txBody>
      </p:sp>
      <p:cxnSp>
        <p:nvCxnSpPr>
          <p:cNvPr id="172" name="Rechte verbindingslijn 171"/>
          <p:cNvCxnSpPr/>
          <p:nvPr/>
        </p:nvCxnSpPr>
        <p:spPr>
          <a:xfrm>
            <a:off x="490855" y="228600"/>
            <a:ext cx="844677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173" name="Rechte verbindingslijn 172"/>
          <p:cNvCxnSpPr/>
          <p:nvPr/>
        </p:nvCxnSpPr>
        <p:spPr>
          <a:xfrm>
            <a:off x="490855" y="1069975"/>
            <a:ext cx="8446770" cy="0"/>
          </a:xfrm>
          <a:prstGeom prst="line">
            <a:avLst/>
          </a:prstGeom>
          <a:ln w="6350" cmpd="sng">
            <a:solidFill>
              <a:srgbClr val="005172"/>
            </a:solidFill>
          </a:ln>
        </p:spPr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AAB79693-E584-49B2-8577-A360AE58A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42265" y="229235"/>
            <a:ext cx="8595360" cy="6443980"/>
          </a:xfrm>
          <a:prstGeom prst="rect">
            <a:avLst/>
          </a:prstGeom>
        </p:spPr>
      </p:pic>
      <p:sp>
        <p:nvSpPr>
          <p:cNvPr id="14" name="Tijdelijke aanduiding voor tekst 13"/>
          <p:cNvSpPr>
            <a:spLocks noGrp="1"/>
          </p:cNvSpPr>
          <p:nvPr>
            <p:ph type="body" idx="10"/>
          </p:nvPr>
        </p:nvSpPr>
        <p:spPr>
          <a:xfrm>
            <a:off x="615315" y="1932940"/>
            <a:ext cx="4189730" cy="424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>
            <a:normAutofit fontScale="85000" lnSpcReduction="10000"/>
          </a:bodyPr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nl-NL" sz="2700" b="1" spc="60">
                <a:solidFill>
                  <a:srgbClr val="005171"/>
                </a:solidFill>
                <a:latin typeface="Verdana" panose="02020603050405020304" pitchFamily="2"/>
              </a:rPr>
              <a:t>Regionaal en Landbouw 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idx="10"/>
          </p:nvPr>
        </p:nvSpPr>
        <p:spPr>
          <a:xfrm>
            <a:off x="545465" y="234950"/>
            <a:ext cx="5363210" cy="459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795" rIns="0" bIns="0" anchor="t">
            <a:normAutofit fontScale="85000" lnSpcReduction="10000"/>
          </a:bodyPr>
          <a:lstStyle/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50">
                <a:solidFill>
                  <a:srgbClr val="005171"/>
                </a:solidFill>
                <a:latin typeface="Verdana" panose="02020603050405020304" pitchFamily="2"/>
              </a:rPr>
              <a:t>Kenniscentrum Steenbergen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AA70A39-3A9A-4E63-AA34-9DA8974BC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88620" y="3273425"/>
            <a:ext cx="8569960" cy="3396615"/>
          </a:xfrm>
          <a:prstGeom prst="rect">
            <a:avLst/>
          </a:prstGeom>
        </p:spPr>
      </p:pic>
      <p:sp>
        <p:nvSpPr>
          <p:cNvPr id="176" name="Tijdelijke aanduiding voor tekst 175"/>
          <p:cNvSpPr>
            <a:spLocks noGrp="1"/>
          </p:cNvSpPr>
          <p:nvPr>
            <p:ph type="body" idx="10"/>
          </p:nvPr>
        </p:nvSpPr>
        <p:spPr>
          <a:xfrm>
            <a:off x="378460" y="215900"/>
            <a:ext cx="8590915" cy="11239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>
            <a:normAutofit/>
          </a:bodyPr>
          <a:lstStyle/>
          <a:p>
            <a:pPr marL="13716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125" dirty="0">
                <a:solidFill>
                  <a:srgbClr val="005171"/>
                </a:solidFill>
                <a:latin typeface="Verdana" panose="02020603050405020304" pitchFamily="2"/>
              </a:rPr>
              <a:t>Gemeente Steenbergen: een zee van rust </a:t>
            </a:r>
            <a:r>
              <a:rPr lang="nl-NL" sz="2950" b="1" spc="60" dirty="0">
                <a:solidFill>
                  <a:srgbClr val="005171"/>
                </a:solidFill>
                <a:latin typeface="Verdana" panose="02020603050405020304" pitchFamily="2"/>
              </a:rPr>
              <a:t>en innovatie </a:t>
            </a:r>
          </a:p>
        </p:txBody>
      </p:sp>
      <p:sp>
        <p:nvSpPr>
          <p:cNvPr id="177" name="Tijdelijke aanduiding voor tekst 176"/>
          <p:cNvSpPr>
            <a:spLocks noGrp="1"/>
          </p:cNvSpPr>
          <p:nvPr>
            <p:ph type="body" idx="10"/>
          </p:nvPr>
        </p:nvSpPr>
        <p:spPr>
          <a:xfrm>
            <a:off x="378460" y="1339850"/>
            <a:ext cx="8590915" cy="1933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26060" rIns="0" bIns="0" anchor="t">
            <a:normAutofit/>
          </a:bodyPr>
          <a:lstStyle/>
          <a:p>
            <a:pPr marL="137160" marR="0" indent="0" algn="l">
              <a:lnSpc>
                <a:spcPts val="2000"/>
              </a:lnSpc>
              <a:spcAft>
                <a:spcPts val="11370"/>
              </a:spcAft>
            </a:pPr>
            <a:r>
              <a:rPr lang="nl-NL" sz="1650" b="1" spc="55">
                <a:solidFill>
                  <a:srgbClr val="005171"/>
                </a:solidFill>
                <a:latin typeface="Verdana" panose="02020603050405020304" pitchFamily="2"/>
              </a:rPr>
              <a:t>21/06/2019 </a:t>
            </a:r>
          </a:p>
        </p:txBody>
      </p:sp>
      <p:cxnSp>
        <p:nvCxnSpPr>
          <p:cNvPr id="180" name="Rechte verbindingslijn 179"/>
          <p:cNvCxnSpPr/>
          <p:nvPr/>
        </p:nvCxnSpPr>
        <p:spPr>
          <a:xfrm>
            <a:off x="490220" y="229870"/>
            <a:ext cx="8479790" cy="0"/>
          </a:xfrm>
          <a:prstGeom prst="line">
            <a:avLst/>
          </a:prstGeom>
          <a:ln w="4445" cmpd="sng">
            <a:solidFill>
              <a:srgbClr val="6B92AC"/>
            </a:solidFill>
          </a:ln>
        </p:spPr>
      </p:cxnSp>
      <p:cxnSp>
        <p:nvCxnSpPr>
          <p:cNvPr id="181" name="Rechte verbindingslijn 180"/>
          <p:cNvCxnSpPr/>
          <p:nvPr/>
        </p:nvCxnSpPr>
        <p:spPr>
          <a:xfrm>
            <a:off x="490220" y="1343025"/>
            <a:ext cx="8479790" cy="0"/>
          </a:xfrm>
          <a:prstGeom prst="line">
            <a:avLst/>
          </a:prstGeom>
          <a:ln w="4445" cmpd="sng">
            <a:solidFill>
              <a:srgbClr val="005171"/>
            </a:solidFill>
          </a:ln>
        </p:spPr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FEB4C40E-5991-4E96-B179-A051D06FA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6272530"/>
            <a:ext cx="2057400" cy="393700"/>
          </a:xfrm>
          <a:prstGeom prst="rect">
            <a:avLst/>
          </a:prstGeom>
        </p:spPr>
      </p:pic>
      <p:sp>
        <p:nvSpPr>
          <p:cNvPr id="184" name="Tijdelijke aanduiding voor tekst 183"/>
          <p:cNvSpPr>
            <a:spLocks noGrp="1"/>
          </p:cNvSpPr>
          <p:nvPr>
            <p:ph type="body" idx="10"/>
          </p:nvPr>
        </p:nvSpPr>
        <p:spPr>
          <a:xfrm>
            <a:off x="418465" y="215900"/>
            <a:ext cx="8590915" cy="9232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3480"/>
              </a:spcAft>
            </a:pPr>
            <a:r>
              <a:rPr lang="nl-NL" sz="2950" spc="-30">
                <a:solidFill>
                  <a:srgbClr val="005171"/>
                </a:solidFill>
                <a:latin typeface="Verdana" panose="02020603050405020304" pitchFamily="2"/>
              </a:rPr>
              <a:t>Trends </a:t>
            </a:r>
          </a:p>
        </p:txBody>
      </p:sp>
      <p:sp>
        <p:nvSpPr>
          <p:cNvPr id="185" name="Tijdelijke aanduiding voor tekst 184"/>
          <p:cNvSpPr>
            <a:spLocks noGrp="1"/>
          </p:cNvSpPr>
          <p:nvPr>
            <p:ph type="body" idx="10"/>
          </p:nvPr>
        </p:nvSpPr>
        <p:spPr>
          <a:xfrm>
            <a:off x="426720" y="1139190"/>
            <a:ext cx="4368800" cy="5133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0170" rIns="0" bIns="0" anchor="t"/>
          <a:lstStyle/>
          <a:p>
            <a:pPr marL="0" marR="0" indent="365760" algn="just">
              <a:lnSpc>
                <a:spcPts val="2100"/>
              </a:lnSpc>
              <a:spcAft>
                <a:spcPts val="0"/>
              </a:spcAft>
              <a:buFont typeface="Verdana"/>
              <a:buChar char="·"/>
            </a:pPr>
            <a:r>
              <a:rPr lang="nl-NL" sz="1750" spc="-30" dirty="0">
                <a:solidFill>
                  <a:srgbClr val="005171"/>
                </a:solidFill>
                <a:latin typeface="Verdana" panose="02020603050405020304" pitchFamily="2"/>
              </a:rPr>
              <a:t>Klimaatverandering </a:t>
            </a:r>
          </a:p>
          <a:p>
            <a:pPr marL="971550" marR="0" indent="-285750" algn="just">
              <a:lnSpc>
                <a:spcPts val="2200"/>
              </a:lnSpc>
              <a:spcBef>
                <a:spcPts val="108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-30" dirty="0">
                <a:solidFill>
                  <a:srgbClr val="005171"/>
                </a:solidFill>
                <a:latin typeface="Verdana" panose="02020603050405020304" pitchFamily="2"/>
              </a:rPr>
              <a:t>Extreme neerslag</a:t>
            </a:r>
            <a:r>
              <a:rPr lang="nl-NL" sz="1750" spc="-40" baseline="30000" dirty="0">
                <a:solidFill>
                  <a:srgbClr val="005171"/>
                </a:solidFill>
                <a:latin typeface="Verdana" panose="02020603050405020304" pitchFamily="2"/>
              </a:rPr>
              <a:t>1</a:t>
            </a:r>
          </a:p>
          <a:p>
            <a:pPr marL="971550" marR="0" indent="-285750" algn="just">
              <a:lnSpc>
                <a:spcPts val="2200"/>
              </a:lnSpc>
              <a:spcBef>
                <a:spcPts val="9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-55" dirty="0">
                <a:solidFill>
                  <a:srgbClr val="005171"/>
                </a:solidFill>
                <a:latin typeface="Verdana" panose="02020603050405020304" pitchFamily="2"/>
              </a:rPr>
              <a:t>Droogte</a:t>
            </a:r>
            <a:r>
              <a:rPr lang="nl-NL" sz="1750" spc="-65" baseline="30000" dirty="0">
                <a:solidFill>
                  <a:srgbClr val="005171"/>
                </a:solidFill>
                <a:latin typeface="Verdana" panose="02020603050405020304" pitchFamily="2"/>
              </a:rPr>
              <a:t>1</a:t>
            </a:r>
          </a:p>
          <a:p>
            <a:pPr marL="971550" marR="0" indent="-285750" algn="just">
              <a:lnSpc>
                <a:spcPts val="2200"/>
              </a:lnSpc>
              <a:spcBef>
                <a:spcPts val="9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-45" dirty="0">
                <a:solidFill>
                  <a:srgbClr val="005171"/>
                </a:solidFill>
                <a:latin typeface="Verdana" panose="02020603050405020304" pitchFamily="2"/>
              </a:rPr>
              <a:t>Verzilting</a:t>
            </a:r>
            <a:r>
              <a:rPr lang="nl-NL" sz="1750" spc="-55" baseline="30000" dirty="0">
                <a:solidFill>
                  <a:srgbClr val="005171"/>
                </a:solidFill>
                <a:latin typeface="Verdana" panose="02020603050405020304" pitchFamily="2"/>
              </a:rPr>
              <a:t>2</a:t>
            </a:r>
          </a:p>
          <a:p>
            <a:pPr marL="0" marR="0" indent="228600" algn="just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-30" dirty="0">
                <a:solidFill>
                  <a:srgbClr val="005171"/>
                </a:solidFill>
                <a:latin typeface="Verdana" panose="02020603050405020304" pitchFamily="2"/>
              </a:rPr>
              <a:t>Bevolkingsgroei</a:t>
            </a:r>
            <a:r>
              <a:rPr lang="nl-NL" sz="1750" spc="-40" baseline="30000" dirty="0">
                <a:solidFill>
                  <a:srgbClr val="005171"/>
                </a:solidFill>
                <a:latin typeface="Verdana" panose="02020603050405020304" pitchFamily="2"/>
              </a:rPr>
              <a:t>3</a:t>
            </a:r>
          </a:p>
          <a:p>
            <a:pPr marL="0" marR="0" indent="228600" algn="just">
              <a:lnSpc>
                <a:spcPts val="2200"/>
              </a:lnSpc>
              <a:spcBef>
                <a:spcPts val="1190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-35" dirty="0">
                <a:solidFill>
                  <a:srgbClr val="005171"/>
                </a:solidFill>
                <a:latin typeface="Verdana" panose="02020603050405020304" pitchFamily="2"/>
              </a:rPr>
              <a:t>Vergrijzing</a:t>
            </a:r>
            <a:r>
              <a:rPr lang="nl-NL" sz="1750" spc="-45" baseline="30000" dirty="0">
                <a:solidFill>
                  <a:srgbClr val="005171"/>
                </a:solidFill>
                <a:latin typeface="Verdana" panose="02020603050405020304" pitchFamily="2"/>
              </a:rPr>
              <a:t>4</a:t>
            </a:r>
          </a:p>
          <a:p>
            <a:pPr marL="0" marR="0" indent="228600" algn="just">
              <a:lnSpc>
                <a:spcPts val="2100"/>
              </a:lnSpc>
              <a:spcBef>
                <a:spcPts val="1230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-25" dirty="0">
                <a:solidFill>
                  <a:srgbClr val="005171"/>
                </a:solidFill>
                <a:latin typeface="Verdana" panose="02020603050405020304" pitchFamily="2"/>
              </a:rPr>
              <a:t>Technologische ontwikkeling </a:t>
            </a:r>
          </a:p>
          <a:p>
            <a:pPr marL="0" marR="0" indent="228600" algn="just">
              <a:lnSpc>
                <a:spcPts val="2100"/>
              </a:lnSpc>
              <a:spcBef>
                <a:spcPts val="1230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-25" dirty="0">
                <a:solidFill>
                  <a:srgbClr val="005171"/>
                </a:solidFill>
                <a:latin typeface="Verdana" panose="02020603050405020304" pitchFamily="2"/>
              </a:rPr>
              <a:t>Duurzaamheid </a:t>
            </a:r>
          </a:p>
          <a:p>
            <a:pPr marL="971550" marR="0" indent="-285750" algn="just">
              <a:lnSpc>
                <a:spcPts val="2100"/>
              </a:lnSpc>
              <a:spcBef>
                <a:spcPts val="1050"/>
              </a:spcBef>
              <a:spcAft>
                <a:spcPts val="11350"/>
              </a:spcAft>
              <a:buFont typeface="Arial" panose="020B0604020202020204" pitchFamily="34" charset="0"/>
              <a:buChar char="•"/>
            </a:pPr>
            <a:r>
              <a:rPr lang="nl-NL" sz="1750" spc="-35" dirty="0">
                <a:solidFill>
                  <a:srgbClr val="005171"/>
                </a:solidFill>
                <a:latin typeface="Verdana" panose="02020603050405020304" pitchFamily="2"/>
              </a:rPr>
              <a:t>Energie neutrale samenleving </a:t>
            </a:r>
          </a:p>
        </p:txBody>
      </p:sp>
      <p:graphicFrame>
        <p:nvGraphicFramePr>
          <p:cNvPr id="188" name="table 188"/>
          <p:cNvGraphicFramePr>
            <a:graphicFrameLocks noGrp="1"/>
          </p:cNvGraphicFramePr>
          <p:nvPr/>
        </p:nvGraphicFramePr>
        <p:xfrm>
          <a:off x="417830" y="6272530"/>
          <a:ext cx="8584565" cy="39370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7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21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0" name="Rechte verbindingslijn 189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191" name="Rechte verbindingslijn 190"/>
          <p:cNvCxnSpPr/>
          <p:nvPr/>
        </p:nvCxnSpPr>
        <p:spPr>
          <a:xfrm>
            <a:off x="490855" y="102108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AE9C8BE1-3F65-49C3-A29F-EA075789E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46050" y="225425"/>
            <a:ext cx="8851900" cy="6449695"/>
          </a:xfrm>
          <a:prstGeom prst="rect">
            <a:avLst/>
          </a:prstGeom>
        </p:spPr>
      </p:pic>
      <p:sp>
        <p:nvSpPr>
          <p:cNvPr id="196" name="Tijdelijke aanduiding voor tekst 195"/>
          <p:cNvSpPr>
            <a:spLocks noGrp="1"/>
          </p:cNvSpPr>
          <p:nvPr>
            <p:ph type="body" idx="10"/>
          </p:nvPr>
        </p:nvSpPr>
        <p:spPr>
          <a:xfrm>
            <a:off x="530225" y="328930"/>
            <a:ext cx="3209925" cy="297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5000" lnSpcReduction="10000"/>
          </a:bodyPr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950" b="1" spc="40">
                <a:solidFill>
                  <a:srgbClr val="005171"/>
                </a:solidFill>
                <a:latin typeface="Verdana" panose="02020603050405020304" pitchFamily="2"/>
              </a:rPr>
              <a:t>Scenario vs Visie </a:t>
            </a:r>
          </a:p>
        </p:txBody>
      </p:sp>
      <p:sp>
        <p:nvSpPr>
          <p:cNvPr id="197" name="Tijdelijke aanduiding voor tekst 196"/>
          <p:cNvSpPr>
            <a:spLocks noGrp="1"/>
          </p:cNvSpPr>
          <p:nvPr>
            <p:ph type="body" idx="10"/>
          </p:nvPr>
        </p:nvSpPr>
        <p:spPr>
          <a:xfrm>
            <a:off x="265430" y="2030095"/>
            <a:ext cx="1297940" cy="2374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5000" lnSpcReduction="10000"/>
          </a:bodyPr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nl-NL" sz="2350" b="1" spc="-15">
                <a:solidFill>
                  <a:srgbClr val="005171"/>
                </a:solidFill>
                <a:latin typeface="Verdana" panose="02020603050405020304" pitchFamily="2"/>
              </a:rPr>
              <a:t>Scenario </a:t>
            </a:r>
          </a:p>
        </p:txBody>
      </p:sp>
      <p:sp>
        <p:nvSpPr>
          <p:cNvPr id="198" name="Tijdelijke aanduiding voor tekst 197"/>
          <p:cNvSpPr>
            <a:spLocks noGrp="1"/>
          </p:cNvSpPr>
          <p:nvPr>
            <p:ph type="body" idx="10"/>
          </p:nvPr>
        </p:nvSpPr>
        <p:spPr>
          <a:xfrm>
            <a:off x="8174990" y="2061845"/>
            <a:ext cx="708660" cy="2330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5000" lnSpcReduction="10000"/>
          </a:bodyPr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nl-NL" sz="2350" b="1" spc="-60">
                <a:solidFill>
                  <a:srgbClr val="005171"/>
                </a:solidFill>
                <a:latin typeface="Verdana" panose="02020603050405020304" pitchFamily="2"/>
              </a:rPr>
              <a:t>Visie </a:t>
            </a:r>
          </a:p>
        </p:txBody>
      </p:sp>
      <p:sp>
        <p:nvSpPr>
          <p:cNvPr id="199" name="Tijdelijke aanduiding voor tekst 198"/>
          <p:cNvSpPr>
            <a:spLocks noGrp="1"/>
          </p:cNvSpPr>
          <p:nvPr>
            <p:ph type="body" idx="10"/>
          </p:nvPr>
        </p:nvSpPr>
        <p:spPr>
          <a:xfrm>
            <a:off x="8747125" y="6400800"/>
            <a:ext cx="26289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50" b="1" spc="90">
                <a:solidFill>
                  <a:srgbClr val="005171"/>
                </a:solidFill>
                <a:latin typeface="Verdana" panose="02020603050405020304" pitchFamily="2"/>
              </a:rPr>
              <a:t>22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124B597-7BF6-4383-8635-41F2B9548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jdelijke aanduiding voor tekst 201"/>
          <p:cNvSpPr>
            <a:spLocks noGrp="1"/>
          </p:cNvSpPr>
          <p:nvPr>
            <p:ph type="body" idx="10"/>
          </p:nvPr>
        </p:nvSpPr>
        <p:spPr>
          <a:xfrm>
            <a:off x="332740" y="170180"/>
            <a:ext cx="8229600" cy="6513195"/>
          </a:xfrm>
          <a:prstGeom prst="rect">
            <a:avLst/>
          </a:prstGeom>
          <a:solidFill>
            <a:srgbClr val="FDFE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20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32740" y="170180"/>
            <a:ext cx="8229600" cy="6513195"/>
          </a:xfrm>
          <a:prstGeom prst="rect">
            <a:avLst/>
          </a:prstGeom>
        </p:spPr>
      </p:pic>
      <p:sp>
        <p:nvSpPr>
          <p:cNvPr id="205" name="Tijdelijke aanduiding voor tekst 204"/>
          <p:cNvSpPr>
            <a:spLocks noGrp="1"/>
          </p:cNvSpPr>
          <p:nvPr>
            <p:ph type="body" idx="10"/>
          </p:nvPr>
        </p:nvSpPr>
        <p:spPr>
          <a:xfrm>
            <a:off x="6080760" y="236855"/>
            <a:ext cx="1708150" cy="220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35"/>
              </a:spcAft>
            </a:pPr>
            <a:r>
              <a:rPr lang="nl-NL" sz="140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206" name="Tijdelijke aanduiding voor tekst 205"/>
          <p:cNvSpPr>
            <a:spLocks noGrp="1"/>
          </p:cNvSpPr>
          <p:nvPr>
            <p:ph type="body" idx="10"/>
          </p:nvPr>
        </p:nvSpPr>
        <p:spPr>
          <a:xfrm>
            <a:off x="6068060" y="2526665"/>
            <a:ext cx="152146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spc="-5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</p:txBody>
      </p:sp>
      <p:sp>
        <p:nvSpPr>
          <p:cNvPr id="207" name="Tijdelijke aanduiding voor tekst 206"/>
          <p:cNvSpPr>
            <a:spLocks noGrp="1"/>
          </p:cNvSpPr>
          <p:nvPr>
            <p:ph type="body" idx="10"/>
          </p:nvPr>
        </p:nvSpPr>
        <p:spPr>
          <a:xfrm>
            <a:off x="3861435" y="4726940"/>
            <a:ext cx="3540760" cy="2190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  <a:tabLst>
                <a:tab pos="352044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Duurzame energie Bereikbaarheid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7F161B5-E4C4-4010-8ACA-E68267102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" y="553315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2868295"/>
            <a:ext cx="8534400" cy="3797935"/>
          </a:xfrm>
          <a:prstGeom prst="rect">
            <a:avLst/>
          </a:prstGeom>
        </p:spPr>
      </p:pic>
      <p:sp>
        <p:nvSpPr>
          <p:cNvPr id="210" name="Tijdelijke aanduiding voor tekst 209"/>
          <p:cNvSpPr>
            <a:spLocks noGrp="1"/>
          </p:cNvSpPr>
          <p:nvPr>
            <p:ph type="body" idx="10"/>
          </p:nvPr>
        </p:nvSpPr>
        <p:spPr>
          <a:xfrm>
            <a:off x="417830" y="215900"/>
            <a:ext cx="8594090" cy="1363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spc="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  <a:p>
            <a:pPr marL="91440" marR="0" indent="0" algn="l">
              <a:lnSpc>
                <a:spcPts val="2800"/>
              </a:lnSpc>
              <a:spcBef>
                <a:spcPts val="1300"/>
              </a:spcBef>
              <a:spcAft>
                <a:spcPts val="2805"/>
              </a:spcAft>
            </a:pPr>
            <a:r>
              <a:rPr lang="nl-NL" sz="2350" spc="-5">
                <a:solidFill>
                  <a:srgbClr val="005171"/>
                </a:solidFill>
                <a:latin typeface="Verdana" panose="02020603050405020304" pitchFamily="2"/>
              </a:rPr>
              <a:t>Verzilting </a:t>
            </a:r>
          </a:p>
        </p:txBody>
      </p:sp>
      <p:sp>
        <p:nvSpPr>
          <p:cNvPr id="211" name="Tijdelijke aanduiding voor tekst 210"/>
          <p:cNvSpPr>
            <a:spLocks noGrp="1"/>
          </p:cNvSpPr>
          <p:nvPr>
            <p:ph type="body" idx="10"/>
          </p:nvPr>
        </p:nvSpPr>
        <p:spPr>
          <a:xfrm>
            <a:off x="417830" y="1579245"/>
            <a:ext cx="8594090" cy="12890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240" rIns="0" bIns="0" anchor="t"/>
          <a:lstStyle/>
          <a:p>
            <a:pPr marL="45720" marR="0" indent="228600" algn="l">
              <a:lnSpc>
                <a:spcPts val="2200"/>
              </a:lnSpc>
              <a:spcAft>
                <a:spcPts val="0"/>
              </a:spcAft>
              <a:buFont typeface="Verdana"/>
              <a:buChar char="·"/>
            </a:pPr>
            <a:r>
              <a:rPr lang="nl-NL" sz="1750" spc="-35" dirty="0" err="1">
                <a:solidFill>
                  <a:srgbClr val="005171"/>
                </a:solidFill>
                <a:latin typeface="Verdana" panose="02020603050405020304" pitchFamily="2"/>
              </a:rPr>
              <a:t>Volkerak</a:t>
            </a:r>
            <a:r>
              <a:rPr lang="nl-NL" sz="1750" spc="-35" dirty="0">
                <a:solidFill>
                  <a:srgbClr val="005171"/>
                </a:solidFill>
                <a:latin typeface="Verdana" panose="02020603050405020304" pitchFamily="2"/>
              </a:rPr>
              <a:t> blijft zoet</a:t>
            </a:r>
            <a:r>
              <a:rPr lang="nl-NL" sz="1750" spc="-45" baseline="30000" dirty="0">
                <a:solidFill>
                  <a:srgbClr val="005171"/>
                </a:solidFill>
                <a:latin typeface="Verdana" panose="02020603050405020304" pitchFamily="2"/>
              </a:rPr>
              <a:t>5</a:t>
            </a:r>
          </a:p>
          <a:p>
            <a:pPr marL="1017270" marR="0" indent="-285750" algn="l">
              <a:lnSpc>
                <a:spcPts val="2100"/>
              </a:lnSpc>
              <a:spcBef>
                <a:spcPts val="139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-20" dirty="0" err="1">
                <a:solidFill>
                  <a:srgbClr val="005171"/>
                </a:solidFill>
                <a:latin typeface="Verdana" panose="02020603050405020304" pitchFamily="2"/>
              </a:rPr>
              <a:t>Dintelse</a:t>
            </a:r>
            <a:r>
              <a:rPr lang="nl-NL" sz="1750" spc="-20" dirty="0">
                <a:solidFill>
                  <a:srgbClr val="005171"/>
                </a:solidFill>
                <a:latin typeface="Verdana" panose="02020603050405020304" pitchFamily="2"/>
              </a:rPr>
              <a:t> Gorzen hebben een kleine risico op verzilting</a:t>
            </a:r>
            <a:r>
              <a:rPr lang="nl-NL" sz="1750" spc="-25" baseline="30000" dirty="0">
                <a:solidFill>
                  <a:srgbClr val="005171"/>
                </a:solidFill>
                <a:latin typeface="Verdana" panose="02020603050405020304" pitchFamily="2"/>
              </a:rPr>
              <a:t>6</a:t>
            </a:r>
          </a:p>
          <a:p>
            <a:pPr marL="45720" marR="0" indent="228600" algn="l">
              <a:lnSpc>
                <a:spcPts val="2100"/>
              </a:lnSpc>
              <a:spcBef>
                <a:spcPts val="1545"/>
              </a:spcBef>
              <a:spcAft>
                <a:spcPts val="625"/>
              </a:spcAft>
              <a:buFont typeface="Verdana"/>
              <a:buChar char="·"/>
            </a:pPr>
            <a:r>
              <a:rPr lang="nl-NL" sz="1750" spc="-20" dirty="0">
                <a:solidFill>
                  <a:srgbClr val="005171"/>
                </a:solidFill>
                <a:latin typeface="Verdana" panose="02020603050405020304" pitchFamily="2"/>
              </a:rPr>
              <a:t>Retentiegebieden ten zuiden en westen van Roosendaal </a:t>
            </a:r>
          </a:p>
        </p:txBody>
      </p:sp>
      <p:sp>
        <p:nvSpPr>
          <p:cNvPr id="214" name="Tijdelijke aanduiding voor tekst 213"/>
          <p:cNvSpPr>
            <a:spLocks noGrp="1"/>
          </p:cNvSpPr>
          <p:nvPr>
            <p:ph type="body" idx="10"/>
          </p:nvPr>
        </p:nvSpPr>
        <p:spPr>
          <a:xfrm>
            <a:off x="8749030" y="6370955"/>
            <a:ext cx="262890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110">
                <a:solidFill>
                  <a:srgbClr val="005171"/>
                </a:solidFill>
                <a:latin typeface="Verdana" panose="02020603050405020304" pitchFamily="2"/>
              </a:rPr>
              <a:t>24 </a:t>
            </a:r>
          </a:p>
        </p:txBody>
      </p:sp>
      <p:cxnSp>
        <p:nvCxnSpPr>
          <p:cNvPr id="215" name="Rechte verbindingslijn 214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216" name="Rechte verbindingslijn 215"/>
          <p:cNvCxnSpPr/>
          <p:nvPr/>
        </p:nvCxnSpPr>
        <p:spPr>
          <a:xfrm>
            <a:off x="490855" y="1581785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E391E37D-BB86-4A3C-8002-096F42E0F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226060"/>
            <a:ext cx="8531225" cy="6440170"/>
          </a:xfrm>
          <a:prstGeom prst="rect">
            <a:avLst/>
          </a:prstGeom>
        </p:spPr>
      </p:pic>
      <p:sp>
        <p:nvSpPr>
          <p:cNvPr id="221" name="Tijdelijke aanduiding voor tekst 220"/>
          <p:cNvSpPr>
            <a:spLocks noGrp="1"/>
          </p:cNvSpPr>
          <p:nvPr>
            <p:ph type="body" idx="10"/>
          </p:nvPr>
        </p:nvSpPr>
        <p:spPr>
          <a:xfrm>
            <a:off x="545465" y="323215"/>
            <a:ext cx="3648710" cy="3714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900"/>
              </a:lnSpc>
              <a:spcAft>
                <a:spcPts val="0"/>
              </a:spcAft>
            </a:pPr>
            <a:r>
              <a:rPr lang="nl-NL" sz="295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222" name="Tijdelijke aanduiding voor tekst 221"/>
          <p:cNvSpPr>
            <a:spLocks noGrp="1"/>
          </p:cNvSpPr>
          <p:nvPr>
            <p:ph type="body" idx="10"/>
          </p:nvPr>
        </p:nvSpPr>
        <p:spPr>
          <a:xfrm>
            <a:off x="536575" y="887095"/>
            <a:ext cx="4724400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350" spc="-5">
                <a:solidFill>
                  <a:srgbClr val="005171"/>
                </a:solidFill>
                <a:latin typeface="Verdana" panose="02020603050405020304" pitchFamily="2"/>
              </a:rPr>
              <a:t>Huidige en toekomstige natuur </a:t>
            </a:r>
          </a:p>
        </p:txBody>
      </p:sp>
      <p:sp>
        <p:nvSpPr>
          <p:cNvPr id="223" name="Tijdelijke aanduiding voor tekst 222"/>
          <p:cNvSpPr>
            <a:spLocks noGrp="1"/>
          </p:cNvSpPr>
          <p:nvPr>
            <p:ph type="body" idx="10"/>
          </p:nvPr>
        </p:nvSpPr>
        <p:spPr>
          <a:xfrm>
            <a:off x="530225" y="1639570"/>
            <a:ext cx="7269480" cy="11188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342900" marR="0" indent="-342900" algn="l">
              <a:lnSpc>
                <a:spcPts val="19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350" spc="-5" dirty="0">
                <a:solidFill>
                  <a:srgbClr val="005171"/>
                </a:solidFill>
                <a:latin typeface="Lucida Console" panose="02020603050405020304"/>
              </a:rPr>
              <a:t> </a:t>
            </a:r>
            <a:r>
              <a:rPr lang="nl-NL" sz="1750" spc="0" dirty="0">
                <a:solidFill>
                  <a:srgbClr val="005171"/>
                </a:solidFill>
                <a:latin typeface="Verdana" panose="02020603050405020304" pitchFamily="2"/>
              </a:rPr>
              <a:t>Lokaal: </a:t>
            </a:r>
          </a:p>
          <a:p>
            <a:pPr marL="971550" marR="0" indent="-285750" algn="l">
              <a:lnSpc>
                <a:spcPts val="2100"/>
              </a:lnSpc>
              <a:spcBef>
                <a:spcPts val="12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-30" dirty="0">
                <a:solidFill>
                  <a:srgbClr val="005171"/>
                </a:solidFill>
                <a:latin typeface="Verdana" panose="02020603050405020304" pitchFamily="2"/>
              </a:rPr>
              <a:t>Ontwikkeling gebaseerd op laag-dynamische systemen </a:t>
            </a:r>
          </a:p>
          <a:p>
            <a:pPr marL="1840230" marR="0" indent="-285750" algn="l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-20" dirty="0">
                <a:solidFill>
                  <a:srgbClr val="005171"/>
                </a:solidFill>
                <a:latin typeface="Verdana" panose="02020603050405020304" pitchFamily="2"/>
              </a:rPr>
              <a:t>Kreken zijn het fundament </a:t>
            </a:r>
          </a:p>
        </p:txBody>
      </p:sp>
      <p:sp>
        <p:nvSpPr>
          <p:cNvPr id="224" name="Tijdelijke aanduiding voor tekst 223"/>
          <p:cNvSpPr>
            <a:spLocks noGrp="1"/>
          </p:cNvSpPr>
          <p:nvPr>
            <p:ph type="body" idx="10"/>
          </p:nvPr>
        </p:nvSpPr>
        <p:spPr>
          <a:xfrm>
            <a:off x="2087880" y="2758440"/>
            <a:ext cx="1804670" cy="4025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4940" rIns="0" bIns="0" anchor="t"/>
          <a:lstStyle/>
          <a:p>
            <a:pPr marL="285750" marR="0" indent="-285750" algn="l">
              <a:lnSpc>
                <a:spcPts val="19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-70" dirty="0">
                <a:solidFill>
                  <a:srgbClr val="005171"/>
                </a:solidFill>
                <a:latin typeface="Verdana" panose="02020603050405020304" pitchFamily="2"/>
              </a:rPr>
              <a:t>Groene cirkel </a:t>
            </a:r>
          </a:p>
        </p:txBody>
      </p:sp>
      <p:sp>
        <p:nvSpPr>
          <p:cNvPr id="225" name="Tijdelijke aanduiding voor tekst 224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0">
                <a:solidFill>
                  <a:srgbClr val="005171"/>
                </a:solidFill>
                <a:latin typeface="Verdana" panose="02020603050405020304" pitchFamily="2"/>
              </a:rPr>
              <a:t>25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251E16A-CE41-4450-BD8B-B60125CDE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152508"/>
            <a:ext cx="1949394" cy="68992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1993265"/>
            <a:ext cx="8336280" cy="4672965"/>
          </a:xfrm>
          <a:prstGeom prst="rect">
            <a:avLst/>
          </a:prstGeom>
        </p:spPr>
      </p:pic>
      <p:sp>
        <p:nvSpPr>
          <p:cNvPr id="228" name="Tijdelijke aanduiding voor tekst 227"/>
          <p:cNvSpPr>
            <a:spLocks noGrp="1"/>
          </p:cNvSpPr>
          <p:nvPr>
            <p:ph type="body" idx="10"/>
          </p:nvPr>
        </p:nvSpPr>
        <p:spPr>
          <a:xfrm>
            <a:off x="386715" y="215900"/>
            <a:ext cx="8594090" cy="11531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spc="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  <a:p>
            <a:pPr marL="137160" marR="0" indent="0" algn="l">
              <a:lnSpc>
                <a:spcPts val="2800"/>
              </a:lnSpc>
              <a:spcBef>
                <a:spcPts val="1040"/>
              </a:spcBef>
              <a:spcAft>
                <a:spcPts val="1415"/>
              </a:spcAft>
            </a:pPr>
            <a:r>
              <a:rPr lang="nl-NL" sz="2350" spc="20">
                <a:solidFill>
                  <a:srgbClr val="005171"/>
                </a:solidFill>
                <a:latin typeface="Verdana" panose="02020603050405020304" pitchFamily="2"/>
              </a:rPr>
              <a:t>Huidige en toekomstige natuur </a:t>
            </a:r>
          </a:p>
        </p:txBody>
      </p:sp>
      <p:sp>
        <p:nvSpPr>
          <p:cNvPr id="229" name="Tijdelijke aanduiding voor tekst 228"/>
          <p:cNvSpPr>
            <a:spLocks noGrp="1"/>
          </p:cNvSpPr>
          <p:nvPr>
            <p:ph type="body" idx="10"/>
          </p:nvPr>
        </p:nvSpPr>
        <p:spPr>
          <a:xfrm>
            <a:off x="386715" y="1369060"/>
            <a:ext cx="8594090" cy="6210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0665" rIns="0" bIns="0" anchor="t"/>
          <a:lstStyle/>
          <a:p>
            <a:pPr marL="480060" marR="0" indent="-342900" algn="l">
              <a:lnSpc>
                <a:spcPts val="2100"/>
              </a:lnSpc>
              <a:spcAft>
                <a:spcPts val="820"/>
              </a:spcAft>
              <a:buFont typeface="Arial" panose="020B0604020202020204" pitchFamily="34" charset="0"/>
              <a:buChar char="•"/>
            </a:pPr>
            <a:r>
              <a:rPr lang="nl-NL" sz="2350" spc="-10" dirty="0">
                <a:solidFill>
                  <a:srgbClr val="005171"/>
                </a:solidFill>
                <a:latin typeface="Lucida Console" panose="02020603050405020304"/>
              </a:rPr>
              <a:t> </a:t>
            </a:r>
            <a:r>
              <a:rPr lang="nl-NL" sz="1750" spc="-5" dirty="0">
                <a:solidFill>
                  <a:srgbClr val="005171"/>
                </a:solidFill>
                <a:latin typeface="Verdana" panose="02020603050405020304" pitchFamily="2"/>
              </a:rPr>
              <a:t>Regionaal: </a:t>
            </a:r>
          </a:p>
        </p:txBody>
      </p:sp>
      <p:sp>
        <p:nvSpPr>
          <p:cNvPr id="232" name="Tijdelijke aanduiding voor tekst 231"/>
          <p:cNvSpPr>
            <a:spLocks noGrp="1"/>
          </p:cNvSpPr>
          <p:nvPr>
            <p:ph type="body" idx="10"/>
          </p:nvPr>
        </p:nvSpPr>
        <p:spPr>
          <a:xfrm>
            <a:off x="1225550" y="2084705"/>
            <a:ext cx="2359025" cy="5029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285750" marR="0" indent="-285750" algn="l">
              <a:lnSpc>
                <a:spcPts val="18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-60" dirty="0">
                <a:solidFill>
                  <a:srgbClr val="005171"/>
                </a:solidFill>
                <a:latin typeface="Verdana" panose="02020603050405020304" pitchFamily="2"/>
              </a:rPr>
              <a:t>Het verbinden van </a:t>
            </a:r>
          </a:p>
          <a:p>
            <a:pPr marL="274320" marR="0" indent="0" algn="l">
              <a:lnSpc>
                <a:spcPts val="1700"/>
              </a:lnSpc>
              <a:spcBef>
                <a:spcPts val="365"/>
              </a:spcBef>
              <a:spcAft>
                <a:spcPts val="0"/>
              </a:spcAft>
            </a:pPr>
            <a:r>
              <a:rPr lang="nl-NL" sz="1750" spc="-25" dirty="0">
                <a:solidFill>
                  <a:srgbClr val="005171"/>
                </a:solidFill>
                <a:latin typeface="Verdana" panose="02020603050405020304" pitchFamily="2"/>
              </a:rPr>
              <a:t>natuur </a:t>
            </a:r>
          </a:p>
        </p:txBody>
      </p:sp>
      <p:sp>
        <p:nvSpPr>
          <p:cNvPr id="233" name="Tijdelijke aanduiding voor tekst 232"/>
          <p:cNvSpPr>
            <a:spLocks noGrp="1"/>
          </p:cNvSpPr>
          <p:nvPr>
            <p:ph type="body" idx="10"/>
          </p:nvPr>
        </p:nvSpPr>
        <p:spPr>
          <a:xfrm>
            <a:off x="2087880" y="2853055"/>
            <a:ext cx="1530350" cy="816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285750" marR="0" indent="-285750" algn="l">
              <a:lnSpc>
                <a:spcPts val="17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-55" dirty="0">
                <a:solidFill>
                  <a:srgbClr val="005171"/>
                </a:solidFill>
                <a:latin typeface="Verdana" panose="02020603050405020304" pitchFamily="2"/>
              </a:rPr>
              <a:t>Extensieve </a:t>
            </a:r>
          </a:p>
          <a:p>
            <a:pPr marL="274320" marR="0" algn="l">
              <a:lnSpc>
                <a:spcPts val="2100"/>
              </a:lnSpc>
              <a:spcBef>
                <a:spcPts val="365"/>
              </a:spcBef>
              <a:spcAft>
                <a:spcPts val="0"/>
              </a:spcAft>
            </a:pPr>
            <a:r>
              <a:rPr lang="nl-NL" sz="1750" spc="-35" dirty="0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  <a:p>
            <a:pPr marL="274320" marR="0" algn="l">
              <a:lnSpc>
                <a:spcPts val="1800"/>
              </a:lnSpc>
              <a:spcBef>
                <a:spcPts val="390"/>
              </a:spcBef>
              <a:spcAft>
                <a:spcPts val="0"/>
              </a:spcAft>
            </a:pPr>
            <a:r>
              <a:rPr lang="nl-NL" sz="1750" spc="-35" dirty="0">
                <a:solidFill>
                  <a:srgbClr val="005171"/>
                </a:solidFill>
                <a:latin typeface="Verdana" panose="02020603050405020304" pitchFamily="2"/>
              </a:rPr>
              <a:t>of veeteelt </a:t>
            </a:r>
          </a:p>
        </p:txBody>
      </p:sp>
      <p:sp>
        <p:nvSpPr>
          <p:cNvPr id="234" name="Tijdelijke aanduiding voor tekst 233"/>
          <p:cNvSpPr>
            <a:spLocks noGrp="1"/>
          </p:cNvSpPr>
          <p:nvPr>
            <p:ph type="body" idx="10"/>
          </p:nvPr>
        </p:nvSpPr>
        <p:spPr>
          <a:xfrm>
            <a:off x="8749030" y="6370955"/>
            <a:ext cx="231775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r">
              <a:lnSpc>
                <a:spcPts val="1000"/>
              </a:lnSpc>
              <a:spcAft>
                <a:spcPts val="0"/>
              </a:spcAft>
            </a:pPr>
            <a:r>
              <a:rPr lang="nl-NL" sz="900" spc="30">
                <a:solidFill>
                  <a:srgbClr val="005171"/>
                </a:solidFill>
                <a:latin typeface="Verdana" panose="02020603050405020304" pitchFamily="2"/>
              </a:rPr>
              <a:t>26 </a:t>
            </a:r>
          </a:p>
        </p:txBody>
      </p:sp>
      <p:cxnSp>
        <p:nvCxnSpPr>
          <p:cNvPr id="235" name="Rechte verbindingslijn 234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236" name="Rechte verbindingslijn 235"/>
          <p:cNvCxnSpPr/>
          <p:nvPr/>
        </p:nvCxnSpPr>
        <p:spPr>
          <a:xfrm>
            <a:off x="490855" y="137160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EC60E46-5201-47CA-87F4-7869C2806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6272530"/>
            <a:ext cx="2057400" cy="393700"/>
          </a:xfrm>
          <a:prstGeom prst="rect">
            <a:avLst/>
          </a:prstGeom>
        </p:spPr>
      </p:pic>
      <p:sp>
        <p:nvSpPr>
          <p:cNvPr id="239" name="Tijdelijke aanduiding voor tekst 238"/>
          <p:cNvSpPr>
            <a:spLocks noGrp="1"/>
          </p:cNvSpPr>
          <p:nvPr>
            <p:ph type="body" idx="10"/>
          </p:nvPr>
        </p:nvSpPr>
        <p:spPr>
          <a:xfrm>
            <a:off x="417195" y="215900"/>
            <a:ext cx="8594090" cy="11518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5280"/>
              </a:spcAft>
            </a:pPr>
            <a:r>
              <a:rPr lang="nl-NL" sz="2950" spc="-20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240" name="Tijdelijke aanduiding voor tekst 239"/>
          <p:cNvSpPr>
            <a:spLocks noGrp="1"/>
          </p:cNvSpPr>
          <p:nvPr>
            <p:ph type="body" idx="10"/>
          </p:nvPr>
        </p:nvSpPr>
        <p:spPr>
          <a:xfrm>
            <a:off x="536575" y="1367790"/>
            <a:ext cx="3429000" cy="4904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191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0" dirty="0">
                <a:solidFill>
                  <a:srgbClr val="005171"/>
                </a:solidFill>
                <a:latin typeface="Verdana" panose="02020603050405020304" pitchFamily="2"/>
              </a:rPr>
              <a:t>Kassen </a:t>
            </a:r>
          </a:p>
          <a:p>
            <a:pPr marL="1028700" marR="0" indent="-342900" algn="just">
              <a:lnSpc>
                <a:spcPts val="2600"/>
              </a:lnSpc>
              <a:spcBef>
                <a:spcPts val="9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150" spc="0" dirty="0">
                <a:solidFill>
                  <a:srgbClr val="005171"/>
                </a:solidFill>
                <a:latin typeface="Verdana" panose="02020603050405020304" pitchFamily="2"/>
              </a:rPr>
              <a:t>Geen grondwater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0" dirty="0">
                <a:solidFill>
                  <a:srgbClr val="005171"/>
                </a:solidFill>
                <a:latin typeface="Verdana" panose="02020603050405020304" pitchFamily="2"/>
              </a:rPr>
              <a:t>Expertisecentrum </a:t>
            </a:r>
          </a:p>
          <a:p>
            <a:pPr marL="1028700" marR="0" indent="-342900" algn="just">
              <a:lnSpc>
                <a:spcPts val="2600"/>
              </a:lnSpc>
              <a:spcBef>
                <a:spcPts val="940"/>
              </a:spcBef>
              <a:spcAft>
                <a:spcPts val="24935"/>
              </a:spcAft>
              <a:buFont typeface="Arial" panose="020B0604020202020204" pitchFamily="34" charset="0"/>
              <a:buChar char="•"/>
            </a:pPr>
            <a:r>
              <a:rPr lang="nl-NL" sz="2150" spc="0" dirty="0">
                <a:solidFill>
                  <a:srgbClr val="005171"/>
                </a:solidFill>
                <a:latin typeface="Verdana" panose="02020603050405020304" pitchFamily="2"/>
              </a:rPr>
              <a:t>Gewassen </a:t>
            </a:r>
          </a:p>
        </p:txBody>
      </p:sp>
      <p:graphicFrame>
        <p:nvGraphicFramePr>
          <p:cNvPr id="243" name="table 243"/>
          <p:cNvGraphicFramePr>
            <a:graphicFrameLocks noGrp="1"/>
          </p:cNvGraphicFramePr>
          <p:nvPr/>
        </p:nvGraphicFramePr>
        <p:xfrm>
          <a:off x="417830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3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27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45" name="Rechte verbindingslijn 244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246" name="Rechte verbindingslijn 245"/>
          <p:cNvCxnSpPr/>
          <p:nvPr/>
        </p:nvCxnSpPr>
        <p:spPr>
          <a:xfrm>
            <a:off x="490855" y="102108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A23BFC83-328E-4BCD-A1D9-B10BB8B6C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86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jdelijke aanduiding voor tekst 248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386B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25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2" name="Tijdelijke aanduiding voor tekst 251"/>
          <p:cNvSpPr>
            <a:spLocks noGrp="1"/>
          </p:cNvSpPr>
          <p:nvPr>
            <p:ph type="body" idx="10"/>
          </p:nvPr>
        </p:nvSpPr>
        <p:spPr>
          <a:xfrm>
            <a:off x="544195" y="236220"/>
            <a:ext cx="3305175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 fontScale="85000" lnSpcReduction="10000"/>
          </a:bodyPr>
          <a:lstStyle/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15">
                <a:solidFill>
                  <a:srgbClr val="FFFFFF"/>
                </a:solidFill>
                <a:latin typeface="Verdana" panose="02020603050405020304" pitchFamily="2"/>
              </a:rPr>
              <a:t>Expertisecentrum </a:t>
            </a:r>
          </a:p>
        </p:txBody>
      </p:sp>
      <p:sp>
        <p:nvSpPr>
          <p:cNvPr id="253" name="Tijdelijke aanduiding voor tekst 252"/>
          <p:cNvSpPr>
            <a:spLocks noGrp="1"/>
          </p:cNvSpPr>
          <p:nvPr>
            <p:ph type="body" idx="10"/>
          </p:nvPr>
        </p:nvSpPr>
        <p:spPr>
          <a:xfrm>
            <a:off x="8747125" y="6379210"/>
            <a:ext cx="26289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90">
                <a:solidFill>
                  <a:srgbClr val="FFFFFF"/>
                </a:solidFill>
                <a:latin typeface="Verdana" panose="02020603050405020304" pitchFamily="2"/>
              </a:rPr>
              <a:t>28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jdelijke aanduiding voor tekst 255"/>
          <p:cNvSpPr>
            <a:spLocks noGrp="1"/>
          </p:cNvSpPr>
          <p:nvPr>
            <p:ph type="body" idx="10"/>
          </p:nvPr>
        </p:nvSpPr>
        <p:spPr>
          <a:xfrm>
            <a:off x="332740" y="199390"/>
            <a:ext cx="8229600" cy="6467475"/>
          </a:xfrm>
          <a:prstGeom prst="rect">
            <a:avLst/>
          </a:prstGeom>
          <a:solidFill>
            <a:srgbClr val="FDFE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258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32740" y="199390"/>
            <a:ext cx="8229600" cy="6467475"/>
          </a:xfrm>
          <a:prstGeom prst="rect">
            <a:avLst/>
          </a:prstGeom>
        </p:spPr>
      </p:pic>
      <p:sp>
        <p:nvSpPr>
          <p:cNvPr id="259" name="Tijdelijke aanduiding voor tekst 258"/>
          <p:cNvSpPr>
            <a:spLocks noGrp="1"/>
          </p:cNvSpPr>
          <p:nvPr>
            <p:ph type="body" idx="10"/>
          </p:nvPr>
        </p:nvSpPr>
        <p:spPr>
          <a:xfrm>
            <a:off x="6080760" y="236855"/>
            <a:ext cx="1708150" cy="220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35"/>
              </a:spcAft>
            </a:pPr>
            <a:r>
              <a:rPr lang="nl-NL" sz="140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260" name="Tijdelijke aanduiding voor tekst 259"/>
          <p:cNvSpPr>
            <a:spLocks noGrp="1"/>
          </p:cNvSpPr>
          <p:nvPr>
            <p:ph type="body" idx="10"/>
          </p:nvPr>
        </p:nvSpPr>
        <p:spPr>
          <a:xfrm>
            <a:off x="6068060" y="2526665"/>
            <a:ext cx="152146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spc="-5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</p:txBody>
      </p:sp>
      <p:sp>
        <p:nvSpPr>
          <p:cNvPr id="261" name="Tijdelijke aanduiding voor tekst 260"/>
          <p:cNvSpPr>
            <a:spLocks noGrp="1"/>
          </p:cNvSpPr>
          <p:nvPr>
            <p:ph type="body" idx="10"/>
          </p:nvPr>
        </p:nvSpPr>
        <p:spPr>
          <a:xfrm>
            <a:off x="3861435" y="4726940"/>
            <a:ext cx="3540760" cy="2190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  <a:tabLst>
                <a:tab pos="352044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Duurzame energie Bereikbaarheid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7BF6346-402D-42AC-A5DD-43B575821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" y="5463705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6272530"/>
            <a:ext cx="2057400" cy="393700"/>
          </a:xfrm>
          <a:prstGeom prst="rect">
            <a:avLst/>
          </a:prstGeom>
        </p:spPr>
      </p:pic>
      <p:sp>
        <p:nvSpPr>
          <p:cNvPr id="18" name="Tijdelijke aanduiding voor tekst 17"/>
          <p:cNvSpPr>
            <a:spLocks noGrp="1"/>
          </p:cNvSpPr>
          <p:nvPr>
            <p:ph type="body" idx="10"/>
          </p:nvPr>
        </p:nvSpPr>
        <p:spPr>
          <a:xfrm>
            <a:off x="430530" y="215900"/>
            <a:ext cx="8566785" cy="144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3655" rIns="0" bIns="0" anchor="t">
            <a:normAutofit/>
          </a:bodyPr>
          <a:lstStyle/>
          <a:p>
            <a:pPr marL="91440" marR="0" indent="0" algn="l">
              <a:lnSpc>
                <a:spcPts val="3500"/>
              </a:lnSpc>
              <a:spcAft>
                <a:spcPts val="7595"/>
              </a:spcAft>
            </a:pPr>
            <a:r>
              <a:rPr lang="nl-NL" sz="2900" b="1" spc="60">
                <a:solidFill>
                  <a:srgbClr val="005171"/>
                </a:solidFill>
                <a:latin typeface="Verdana" panose="02020603050405020304" pitchFamily="2"/>
              </a:rPr>
              <a:t>Scenario’s </a:t>
            </a:r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idx="10"/>
          </p:nvPr>
        </p:nvSpPr>
        <p:spPr>
          <a:xfrm>
            <a:off x="1085215" y="1656080"/>
            <a:ext cx="3429000" cy="4616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830" rIns="0" bIns="0" anchor="t">
            <a:normAutofit/>
          </a:bodyPr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Verzilting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Klimaatverandering </a:t>
            </a:r>
          </a:p>
          <a:p>
            <a:pPr marL="0" marR="0" indent="228600" algn="just">
              <a:lnSpc>
                <a:spcPts val="2600"/>
              </a:lnSpc>
              <a:spcBef>
                <a:spcPts val="113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0">
                <a:solidFill>
                  <a:srgbClr val="005171"/>
                </a:solidFill>
                <a:latin typeface="Verdana" panose="02020603050405020304" pitchFamily="2"/>
              </a:rPr>
              <a:t>Meer vrije tijd </a:t>
            </a:r>
          </a:p>
          <a:p>
            <a:pPr marL="0" marR="0" indent="228600" algn="just">
              <a:lnSpc>
                <a:spcPts val="2600"/>
              </a:lnSpc>
              <a:spcBef>
                <a:spcPts val="109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0">
                <a:solidFill>
                  <a:srgbClr val="005171"/>
                </a:solidFill>
                <a:latin typeface="Verdana" panose="02020603050405020304" pitchFamily="2"/>
              </a:rPr>
              <a:t>Digitalisering </a:t>
            </a:r>
          </a:p>
          <a:p>
            <a:pPr marL="0" marR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0">
                <a:solidFill>
                  <a:srgbClr val="005171"/>
                </a:solidFill>
                <a:latin typeface="Verdana" panose="02020603050405020304" pitchFamily="2"/>
              </a:rPr>
              <a:t>Genetische modificatie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14905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Vergrijzing </a:t>
            </a:r>
          </a:p>
        </p:txBody>
      </p:sp>
      <p:graphicFrame>
        <p:nvGraphicFramePr>
          <p:cNvPr id="22" name="table 22"/>
          <p:cNvGraphicFramePr>
            <a:graphicFrameLocks noGrp="1"/>
          </p:cNvGraphicFramePr>
          <p:nvPr/>
        </p:nvGraphicFramePr>
        <p:xfrm>
          <a:off x="417830" y="6272530"/>
          <a:ext cx="8569960" cy="39370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3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4" name="Rechte verbindingslijn 23"/>
          <p:cNvCxnSpPr/>
          <p:nvPr/>
        </p:nvCxnSpPr>
        <p:spPr>
          <a:xfrm>
            <a:off x="490855" y="228600"/>
            <a:ext cx="844677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25" name="Rechte verbindingslijn 24"/>
          <p:cNvCxnSpPr/>
          <p:nvPr/>
        </p:nvCxnSpPr>
        <p:spPr>
          <a:xfrm>
            <a:off x="490855" y="68580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94D2717A-CF41-42F5-8449-1089989AA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27050" y="1289050"/>
            <a:ext cx="7983220" cy="4733925"/>
          </a:xfrm>
          <a:prstGeom prst="rect">
            <a:avLst/>
          </a:prstGeom>
        </p:spPr>
      </p:pic>
      <p:pic>
        <p:nvPicPr>
          <p:cNvPr id="271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7830" y="6272530"/>
            <a:ext cx="2069465" cy="393700"/>
          </a:xfrm>
          <a:prstGeom prst="rect">
            <a:avLst/>
          </a:prstGeom>
        </p:spPr>
      </p:pic>
      <p:sp>
        <p:nvSpPr>
          <p:cNvPr id="264" name="Tijdelijke aanduiding voor tekst 263"/>
          <p:cNvSpPr>
            <a:spLocks noGrp="1"/>
          </p:cNvSpPr>
          <p:nvPr>
            <p:ph type="body" idx="10"/>
          </p:nvPr>
        </p:nvSpPr>
        <p:spPr>
          <a:xfrm>
            <a:off x="417830" y="215900"/>
            <a:ext cx="8585200" cy="10191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spc="-1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  <a:p>
            <a:pPr marL="91440" marR="0" indent="0" algn="l">
              <a:lnSpc>
                <a:spcPts val="2800"/>
              </a:lnSpc>
              <a:spcBef>
                <a:spcPts val="1045"/>
              </a:spcBef>
              <a:spcAft>
                <a:spcPts val="410"/>
              </a:spcAft>
            </a:pPr>
            <a:r>
              <a:rPr lang="nl-NL" sz="2350" spc="0">
                <a:solidFill>
                  <a:srgbClr val="005171"/>
                </a:solidFill>
                <a:latin typeface="Verdana" panose="02020603050405020304" pitchFamily="2"/>
              </a:rPr>
              <a:t>Vergrijzing </a:t>
            </a:r>
          </a:p>
        </p:txBody>
      </p:sp>
      <p:sp>
        <p:nvSpPr>
          <p:cNvPr id="267" name="Tijdelijke aanduiding voor tekst 266"/>
          <p:cNvSpPr>
            <a:spLocks noGrp="1"/>
          </p:cNvSpPr>
          <p:nvPr>
            <p:ph type="body" idx="10"/>
          </p:nvPr>
        </p:nvSpPr>
        <p:spPr>
          <a:xfrm>
            <a:off x="530225" y="1409700"/>
            <a:ext cx="2901950" cy="22155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1750" spc="-25" dirty="0">
                <a:solidFill>
                  <a:srgbClr val="005171"/>
                </a:solidFill>
                <a:latin typeface="Verdana" panose="02020603050405020304" pitchFamily="2"/>
              </a:rPr>
              <a:t>Neemt toe met 25.9%</a:t>
            </a:r>
            <a:r>
              <a:rPr lang="nl-NL" sz="1750" spc="-25" baseline="30000" dirty="0">
                <a:solidFill>
                  <a:srgbClr val="005171"/>
                </a:solidFill>
                <a:latin typeface="Verdana" panose="02020603050405020304" pitchFamily="2"/>
              </a:rPr>
              <a:t>4</a:t>
            </a:r>
          </a:p>
          <a:p>
            <a:pPr marL="0" marR="0" indent="228600" algn="just">
              <a:lnSpc>
                <a:spcPts val="2100"/>
              </a:lnSpc>
              <a:spcBef>
                <a:spcPts val="1275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15" dirty="0">
                <a:solidFill>
                  <a:srgbClr val="005171"/>
                </a:solidFill>
                <a:latin typeface="Verdana" panose="02020603050405020304" pitchFamily="2"/>
              </a:rPr>
              <a:t>Aanpassingen </a:t>
            </a:r>
          </a:p>
          <a:p>
            <a:pPr marL="971550" marR="0" indent="-285750" algn="just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-15" dirty="0">
                <a:solidFill>
                  <a:srgbClr val="005171"/>
                </a:solidFill>
                <a:latin typeface="Verdana" panose="02020603050405020304" pitchFamily="2"/>
              </a:rPr>
              <a:t>Wonen </a:t>
            </a:r>
          </a:p>
          <a:p>
            <a:pPr marL="971550" marR="0" indent="-285750" algn="just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5" dirty="0">
                <a:solidFill>
                  <a:srgbClr val="005171"/>
                </a:solidFill>
                <a:latin typeface="Verdana" panose="02020603050405020304" pitchFamily="2"/>
              </a:rPr>
              <a:t>Voorzieningen </a:t>
            </a:r>
          </a:p>
          <a:p>
            <a:pPr marL="0" marR="0" indent="228600" algn="just">
              <a:lnSpc>
                <a:spcPts val="2800"/>
              </a:lnSpc>
              <a:spcBef>
                <a:spcPts val="1165"/>
              </a:spcBef>
              <a:spcAft>
                <a:spcPts val="350"/>
              </a:spcAft>
              <a:buFont typeface="Verdana"/>
              <a:buChar char="·"/>
            </a:pPr>
            <a:r>
              <a:rPr lang="nl-NL" sz="1750" spc="15" dirty="0">
                <a:solidFill>
                  <a:srgbClr val="005171"/>
                </a:solidFill>
                <a:latin typeface="Verdana" panose="02020603050405020304" pitchFamily="2"/>
              </a:rPr>
              <a:t>Aantrekken jongeren </a:t>
            </a:r>
          </a:p>
        </p:txBody>
      </p:sp>
      <p:graphicFrame>
        <p:nvGraphicFramePr>
          <p:cNvPr id="270" name="table 270"/>
          <p:cNvGraphicFramePr>
            <a:graphicFrameLocks noGrp="1"/>
          </p:cNvGraphicFramePr>
          <p:nvPr/>
        </p:nvGraphicFramePr>
        <p:xfrm>
          <a:off x="417830" y="6272530"/>
          <a:ext cx="8531225" cy="393700"/>
        </p:xfrm>
        <a:graphic>
          <a:graphicData uri="http://schemas.openxmlformats.org/drawingml/2006/table">
            <a:tbl>
              <a:tblPr/>
              <a:tblGrid>
                <a:gridCol w="2069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30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72" name="Rechte verbindingslijn 271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273" name="Rechte verbindingslijn 272"/>
          <p:cNvCxnSpPr/>
          <p:nvPr/>
        </p:nvCxnSpPr>
        <p:spPr>
          <a:xfrm>
            <a:off x="490855" y="1237615"/>
            <a:ext cx="2950845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cxnSp>
        <p:nvCxnSpPr>
          <p:cNvPr id="274" name="Rechte verbindingslijn 273"/>
          <p:cNvCxnSpPr/>
          <p:nvPr/>
        </p:nvCxnSpPr>
        <p:spPr>
          <a:xfrm>
            <a:off x="8522335" y="1237615"/>
            <a:ext cx="412115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366F3F5-E8A3-4A89-96A6-FBC645F25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jdelijke aanduiding voor tekst 276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9905"/>
          </a:xfrm>
          <a:prstGeom prst="rect">
            <a:avLst/>
          </a:prstGeom>
          <a:solidFill>
            <a:srgbClr val="467AC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27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9905"/>
          </a:xfrm>
          <a:prstGeom prst="rect">
            <a:avLst/>
          </a:prstGeom>
        </p:spPr>
      </p:pic>
      <p:sp>
        <p:nvSpPr>
          <p:cNvPr id="280" name="Tijdelijke aanduiding voor tekst 279"/>
          <p:cNvSpPr>
            <a:spLocks noGrp="1"/>
          </p:cNvSpPr>
          <p:nvPr>
            <p:ph type="body" idx="10"/>
          </p:nvPr>
        </p:nvSpPr>
        <p:spPr>
          <a:xfrm>
            <a:off x="391795" y="318770"/>
            <a:ext cx="4656455" cy="5429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590" rIns="0" bIns="0" anchor="t">
            <a:normAutofit fontScale="85000" lnSpcReduction="10000"/>
          </a:bodyPr>
          <a:lstStyle/>
          <a:p>
            <a:pPr marL="0" marR="0" indent="0" algn="l">
              <a:lnSpc>
                <a:spcPts val="3500"/>
              </a:lnSpc>
              <a:spcAft>
                <a:spcPts val="560"/>
              </a:spcAft>
            </a:pPr>
            <a:r>
              <a:rPr lang="nl-NL" sz="2950" b="1" spc="65">
                <a:solidFill>
                  <a:srgbClr val="000000"/>
                </a:solidFill>
                <a:latin typeface="Verdana" panose="02020603050405020304" pitchFamily="2"/>
              </a:rPr>
              <a:t>Seniorenpark </a:t>
            </a:r>
            <a:r>
              <a:rPr lang="nl-NL" sz="2900" b="1" spc="65">
                <a:solidFill>
                  <a:srgbClr val="000000"/>
                </a:solidFill>
                <a:latin typeface="Verdana" panose="02020603050405020304" pitchFamily="2"/>
              </a:rPr>
              <a:t>In ‘t </a:t>
            </a:r>
            <a:r>
              <a:rPr lang="nl-NL" sz="2950" b="1" spc="65">
                <a:solidFill>
                  <a:srgbClr val="000000"/>
                </a:solidFill>
                <a:latin typeface="Verdana" panose="02020603050405020304" pitchFamily="2"/>
              </a:rPr>
              <a:t>groen </a:t>
            </a:r>
          </a:p>
        </p:txBody>
      </p:sp>
      <p:sp>
        <p:nvSpPr>
          <p:cNvPr id="281" name="Tijdelijke aanduiding voor tekst 280"/>
          <p:cNvSpPr>
            <a:spLocks noGrp="1"/>
          </p:cNvSpPr>
          <p:nvPr>
            <p:ph type="body" idx="10"/>
          </p:nvPr>
        </p:nvSpPr>
        <p:spPr>
          <a:xfrm>
            <a:off x="8752205" y="6380480"/>
            <a:ext cx="252095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70">
                <a:solidFill>
                  <a:srgbClr val="F8FBFC"/>
                </a:solidFill>
                <a:latin typeface="Verdana" panose="02020603050405020304" pitchFamily="2"/>
              </a:rPr>
              <a:t>31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EE30F0-A240-41A8-B04D-C790EE321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jdelijke aanduiding voor tekst 283"/>
          <p:cNvSpPr>
            <a:spLocks noGrp="1"/>
          </p:cNvSpPr>
          <p:nvPr>
            <p:ph type="body" idx="10"/>
          </p:nvPr>
        </p:nvSpPr>
        <p:spPr>
          <a:xfrm>
            <a:off x="332740" y="199390"/>
            <a:ext cx="8229600" cy="6488430"/>
          </a:xfrm>
          <a:prstGeom prst="rect">
            <a:avLst/>
          </a:prstGeom>
          <a:solidFill>
            <a:srgbClr val="FDFE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28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32740" y="199390"/>
            <a:ext cx="8229600" cy="6488430"/>
          </a:xfrm>
          <a:prstGeom prst="rect">
            <a:avLst/>
          </a:prstGeom>
        </p:spPr>
      </p:pic>
      <p:sp>
        <p:nvSpPr>
          <p:cNvPr id="287" name="Tijdelijke aanduiding voor tekst 286"/>
          <p:cNvSpPr>
            <a:spLocks noGrp="1"/>
          </p:cNvSpPr>
          <p:nvPr>
            <p:ph type="body" idx="10"/>
          </p:nvPr>
        </p:nvSpPr>
        <p:spPr>
          <a:xfrm>
            <a:off x="6080760" y="236855"/>
            <a:ext cx="1708150" cy="220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35"/>
              </a:spcAft>
            </a:pPr>
            <a:r>
              <a:rPr lang="nl-NL" sz="140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288" name="Tijdelijke aanduiding voor tekst 287"/>
          <p:cNvSpPr>
            <a:spLocks noGrp="1"/>
          </p:cNvSpPr>
          <p:nvPr>
            <p:ph type="body" idx="10"/>
          </p:nvPr>
        </p:nvSpPr>
        <p:spPr>
          <a:xfrm>
            <a:off x="6068060" y="2526665"/>
            <a:ext cx="152146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spc="-5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</p:txBody>
      </p:sp>
      <p:sp>
        <p:nvSpPr>
          <p:cNvPr id="289" name="Tijdelijke aanduiding voor tekst 288"/>
          <p:cNvSpPr>
            <a:spLocks noGrp="1"/>
          </p:cNvSpPr>
          <p:nvPr>
            <p:ph type="body" idx="10"/>
          </p:nvPr>
        </p:nvSpPr>
        <p:spPr>
          <a:xfrm>
            <a:off x="3861435" y="4726940"/>
            <a:ext cx="3540760" cy="2190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  <a:tabLst>
                <a:tab pos="352044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Duurzame energie Bereikbaarheid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73255D6-9B1F-44B5-8B78-03B8DE4F6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" y="5440555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jdelijke aanduiding voor tekst 291"/>
          <p:cNvSpPr>
            <a:spLocks noGrp="1"/>
          </p:cNvSpPr>
          <p:nvPr>
            <p:ph type="body" idx="10"/>
          </p:nvPr>
        </p:nvSpPr>
        <p:spPr>
          <a:xfrm>
            <a:off x="417830" y="226060"/>
            <a:ext cx="8590915" cy="6440170"/>
          </a:xfrm>
          <a:prstGeom prst="rect">
            <a:avLst/>
          </a:prstGeom>
          <a:solidFill>
            <a:srgbClr val="FDFEF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29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226060"/>
            <a:ext cx="8528050" cy="6440170"/>
          </a:xfrm>
          <a:prstGeom prst="rect">
            <a:avLst/>
          </a:prstGeom>
        </p:spPr>
      </p:pic>
      <p:sp>
        <p:nvSpPr>
          <p:cNvPr id="295" name="Tijdelijke aanduiding voor tekst 294"/>
          <p:cNvSpPr>
            <a:spLocks noGrp="1"/>
          </p:cNvSpPr>
          <p:nvPr>
            <p:ph type="body" idx="10"/>
          </p:nvPr>
        </p:nvSpPr>
        <p:spPr>
          <a:xfrm>
            <a:off x="521335" y="323215"/>
            <a:ext cx="2834640" cy="850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900"/>
              </a:lnSpc>
              <a:spcAft>
                <a:spcPts val="0"/>
              </a:spcAft>
            </a:pPr>
            <a:r>
              <a:rPr lang="nl-NL" sz="2950" spc="-50">
                <a:solidFill>
                  <a:srgbClr val="005171"/>
                </a:solidFill>
                <a:latin typeface="Verdana" panose="02020603050405020304" pitchFamily="2"/>
              </a:rPr>
              <a:t>Bereikbaarheid </a:t>
            </a:r>
          </a:p>
          <a:p>
            <a:pPr marL="0" marR="0" indent="0" algn="l">
              <a:lnSpc>
                <a:spcPts val="2300"/>
              </a:lnSpc>
              <a:spcBef>
                <a:spcPts val="1435"/>
              </a:spcBef>
              <a:spcAft>
                <a:spcPts val="0"/>
              </a:spcAft>
            </a:pPr>
            <a:r>
              <a:rPr lang="nl-NL" sz="1950" spc="20">
                <a:solidFill>
                  <a:srgbClr val="005171"/>
                </a:solidFill>
                <a:latin typeface="Verdana" panose="02020603050405020304" pitchFamily="2"/>
              </a:rPr>
              <a:t>Openbaar vervoer </a:t>
            </a:r>
          </a:p>
        </p:txBody>
      </p:sp>
      <p:sp>
        <p:nvSpPr>
          <p:cNvPr id="296" name="Tijdelijke aanduiding voor tekst 295"/>
          <p:cNvSpPr>
            <a:spLocks noGrp="1"/>
          </p:cNvSpPr>
          <p:nvPr>
            <p:ph type="body" idx="10"/>
          </p:nvPr>
        </p:nvSpPr>
        <p:spPr>
          <a:xfrm>
            <a:off x="8752205" y="6400800"/>
            <a:ext cx="25654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5">
                <a:solidFill>
                  <a:srgbClr val="005171"/>
                </a:solidFill>
                <a:latin typeface="Verdana" panose="02020603050405020304" pitchFamily="2"/>
              </a:rPr>
              <a:t>33 </a:t>
            </a:r>
          </a:p>
        </p:txBody>
      </p:sp>
      <p:sp>
        <p:nvSpPr>
          <p:cNvPr id="297" name="Tijdelijke aanduiding voor tekst 296"/>
          <p:cNvSpPr>
            <a:spLocks noGrp="1"/>
          </p:cNvSpPr>
          <p:nvPr>
            <p:ph type="body" idx="10"/>
          </p:nvPr>
        </p:nvSpPr>
        <p:spPr>
          <a:xfrm>
            <a:off x="536574" y="1471930"/>
            <a:ext cx="1962181" cy="10033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342900" marR="0" indent="-342900" algn="l">
              <a:lnSpc>
                <a:spcPts val="21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150" spc="100" dirty="0">
                <a:solidFill>
                  <a:srgbClr val="005171"/>
                </a:solidFill>
                <a:latin typeface="Verdana" panose="02020603050405020304" pitchFamily="2"/>
              </a:rPr>
              <a:t>PRT </a:t>
            </a:r>
          </a:p>
          <a:p>
            <a:pPr marL="342900" marR="0" indent="-342900" algn="l">
              <a:lnSpc>
                <a:spcPts val="2900"/>
              </a:lnSpc>
              <a:spcBef>
                <a:spcPts val="70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150" spc="40" dirty="0">
                <a:solidFill>
                  <a:srgbClr val="005171"/>
                </a:solidFill>
                <a:latin typeface="Verdana" panose="02020603050405020304" pitchFamily="2"/>
              </a:rPr>
              <a:t>Verbinding </a:t>
            </a:r>
          </a:p>
          <a:p>
            <a:pPr marL="0" marR="0" indent="0" algn="r"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150" spc="-15" dirty="0">
                <a:solidFill>
                  <a:srgbClr val="005171"/>
                </a:solidFill>
                <a:latin typeface="Verdana" panose="02020603050405020304" pitchFamily="2"/>
              </a:rPr>
              <a:t>Roosendaal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AFFDC35-7205-47BC-8A89-FEBD93876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56590"/>
            <a:ext cx="9117965" cy="6024245"/>
          </a:xfrm>
          <a:prstGeom prst="rect">
            <a:avLst/>
          </a:prstGeom>
        </p:spPr>
      </p:pic>
      <p:sp>
        <p:nvSpPr>
          <p:cNvPr id="302" name="Tijdelijke aanduiding voor tekst 301"/>
          <p:cNvSpPr>
            <a:spLocks noGrp="1"/>
          </p:cNvSpPr>
          <p:nvPr>
            <p:ph type="body" idx="10"/>
          </p:nvPr>
        </p:nvSpPr>
        <p:spPr>
          <a:xfrm>
            <a:off x="8752840" y="6371590"/>
            <a:ext cx="255905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95">
                <a:solidFill>
                  <a:srgbClr val="005171"/>
                </a:solidFill>
                <a:latin typeface="Verdana" panose="02020603050405020304" pitchFamily="2"/>
              </a:rPr>
              <a:t>34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6551710-82BA-4C5D-9A5B-C2546E8A8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6272530"/>
            <a:ext cx="2057400" cy="393700"/>
          </a:xfrm>
          <a:prstGeom prst="rect">
            <a:avLst/>
          </a:prstGeom>
        </p:spPr>
      </p:pic>
      <p:sp>
        <p:nvSpPr>
          <p:cNvPr id="305" name="Tijdelijke aanduiding voor tekst 304"/>
          <p:cNvSpPr>
            <a:spLocks noGrp="1"/>
          </p:cNvSpPr>
          <p:nvPr>
            <p:ph type="body" idx="10"/>
          </p:nvPr>
        </p:nvSpPr>
        <p:spPr>
          <a:xfrm>
            <a:off x="417830" y="215900"/>
            <a:ext cx="8590915" cy="11303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5135"/>
              </a:spcAft>
            </a:pPr>
            <a:r>
              <a:rPr lang="nl-NL" sz="2950" spc="-20">
                <a:solidFill>
                  <a:srgbClr val="005171"/>
                </a:solidFill>
                <a:latin typeface="Verdana" panose="02020603050405020304" pitchFamily="2"/>
              </a:rPr>
              <a:t>Toerisme </a:t>
            </a:r>
          </a:p>
        </p:txBody>
      </p:sp>
      <p:sp>
        <p:nvSpPr>
          <p:cNvPr id="306" name="Tijdelijke aanduiding voor tekst 305"/>
          <p:cNvSpPr>
            <a:spLocks noGrp="1"/>
          </p:cNvSpPr>
          <p:nvPr>
            <p:ph type="body" idx="10"/>
          </p:nvPr>
        </p:nvSpPr>
        <p:spPr>
          <a:xfrm>
            <a:off x="530225" y="1346200"/>
            <a:ext cx="3289300" cy="4926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0170" rIns="0" bIns="0" anchor="t"/>
          <a:lstStyle/>
          <a:p>
            <a:pPr marL="0" marR="0" indent="228600" algn="just">
              <a:lnSpc>
                <a:spcPts val="2100"/>
              </a:lnSpc>
              <a:spcAft>
                <a:spcPts val="0"/>
              </a:spcAft>
              <a:buFont typeface="Verdana"/>
              <a:buChar char="·"/>
            </a:pPr>
            <a:r>
              <a:rPr lang="nl-NL" sz="1750" spc="-20" dirty="0">
                <a:solidFill>
                  <a:srgbClr val="005171"/>
                </a:solidFill>
                <a:latin typeface="Verdana" panose="02020603050405020304" pitchFamily="2"/>
              </a:rPr>
              <a:t>Meer toeristen </a:t>
            </a:r>
          </a:p>
          <a:p>
            <a:pPr marL="971550" marR="0" indent="-285750" algn="just">
              <a:lnSpc>
                <a:spcPts val="2200"/>
              </a:lnSpc>
              <a:spcBef>
                <a:spcPts val="135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750" spc="-65" dirty="0">
                <a:solidFill>
                  <a:srgbClr val="005171"/>
                </a:solidFill>
                <a:latin typeface="Verdana" panose="02020603050405020304" pitchFamily="2"/>
              </a:rPr>
              <a:t>Klimaatverandering</a:t>
            </a:r>
            <a:r>
              <a:rPr lang="nl-NL" sz="1750" spc="-80" baseline="30000" dirty="0">
                <a:solidFill>
                  <a:srgbClr val="005171"/>
                </a:solidFill>
                <a:latin typeface="Verdana" panose="02020603050405020304" pitchFamily="2"/>
              </a:rPr>
              <a:t>1</a:t>
            </a:r>
          </a:p>
          <a:p>
            <a:pPr marL="0" marR="0" indent="228600" algn="just">
              <a:lnSpc>
                <a:spcPts val="2100"/>
              </a:lnSpc>
              <a:spcBef>
                <a:spcPts val="1565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-15" dirty="0">
                <a:solidFill>
                  <a:srgbClr val="005171"/>
                </a:solidFill>
                <a:latin typeface="Verdana" panose="02020603050405020304" pitchFamily="2"/>
              </a:rPr>
              <a:t>Dagrecreatie </a:t>
            </a:r>
          </a:p>
          <a:p>
            <a:pPr marL="971550" marR="0" indent="-285750" algn="just">
              <a:lnSpc>
                <a:spcPts val="2100"/>
              </a:lnSpc>
              <a:spcBef>
                <a:spcPts val="1385"/>
              </a:spcBef>
              <a:spcAft>
                <a:spcPts val="25175"/>
              </a:spcAft>
              <a:buFont typeface="Arial" panose="020B0604020202020204" pitchFamily="34" charset="0"/>
              <a:buChar char="•"/>
            </a:pPr>
            <a:r>
              <a:rPr lang="nl-NL" sz="1750" spc="-15" dirty="0">
                <a:solidFill>
                  <a:srgbClr val="005171"/>
                </a:solidFill>
                <a:latin typeface="Verdana" panose="02020603050405020304" pitchFamily="2"/>
              </a:rPr>
              <a:t>Natuurtoerisme </a:t>
            </a:r>
          </a:p>
        </p:txBody>
      </p:sp>
      <p:graphicFrame>
        <p:nvGraphicFramePr>
          <p:cNvPr id="309" name="table 309"/>
          <p:cNvGraphicFramePr>
            <a:graphicFrameLocks noGrp="1"/>
          </p:cNvGraphicFramePr>
          <p:nvPr/>
        </p:nvGraphicFramePr>
        <p:xfrm>
          <a:off x="417830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3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35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11" name="Rechte verbindingslijn 310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312" name="Rechte verbindingslijn 311"/>
          <p:cNvCxnSpPr/>
          <p:nvPr/>
        </p:nvCxnSpPr>
        <p:spPr>
          <a:xfrm>
            <a:off x="490855" y="102108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000566-F78D-4997-9925-546D84552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ijdelijke aanduiding voor tekst 314"/>
          <p:cNvSpPr>
            <a:spLocks noGrp="1"/>
          </p:cNvSpPr>
          <p:nvPr>
            <p:ph type="body" idx="10"/>
          </p:nvPr>
        </p:nvSpPr>
        <p:spPr>
          <a:xfrm>
            <a:off x="332740" y="199390"/>
            <a:ext cx="8212455" cy="6488430"/>
          </a:xfrm>
          <a:prstGeom prst="rect">
            <a:avLst/>
          </a:prstGeom>
          <a:solidFill>
            <a:srgbClr val="FDFE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317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32740" y="199390"/>
            <a:ext cx="8212455" cy="6488430"/>
          </a:xfrm>
          <a:prstGeom prst="rect">
            <a:avLst/>
          </a:prstGeom>
        </p:spPr>
      </p:pic>
      <p:sp>
        <p:nvSpPr>
          <p:cNvPr id="318" name="Tijdelijke aanduiding voor tekst 317"/>
          <p:cNvSpPr>
            <a:spLocks noGrp="1"/>
          </p:cNvSpPr>
          <p:nvPr>
            <p:ph type="body" idx="10"/>
          </p:nvPr>
        </p:nvSpPr>
        <p:spPr>
          <a:xfrm>
            <a:off x="3861435" y="4725670"/>
            <a:ext cx="1629410" cy="220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ctr">
              <a:lnSpc>
                <a:spcPts val="1600"/>
              </a:lnSpc>
              <a:spcAft>
                <a:spcPts val="0"/>
              </a:spcAft>
            </a:pPr>
            <a:r>
              <a:rPr lang="nl-NL" sz="1400" spc="-45">
                <a:solidFill>
                  <a:srgbClr val="005171"/>
                </a:solidFill>
                <a:latin typeface="Verdana" panose="02020603050405020304" pitchFamily="2"/>
              </a:rPr>
              <a:t>Duurzame energie </a:t>
            </a:r>
          </a:p>
        </p:txBody>
      </p:sp>
      <p:sp>
        <p:nvSpPr>
          <p:cNvPr id="319" name="Tijdelijke aanduiding voor tekst 318"/>
          <p:cNvSpPr>
            <a:spLocks noGrp="1"/>
          </p:cNvSpPr>
          <p:nvPr>
            <p:ph type="body" idx="10"/>
          </p:nvPr>
        </p:nvSpPr>
        <p:spPr>
          <a:xfrm>
            <a:off x="6080760" y="236855"/>
            <a:ext cx="1708150" cy="220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35"/>
              </a:spcAft>
            </a:pPr>
            <a:r>
              <a:rPr lang="nl-NL" sz="140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320" name="Tijdelijke aanduiding voor tekst 319"/>
          <p:cNvSpPr>
            <a:spLocks noGrp="1"/>
          </p:cNvSpPr>
          <p:nvPr>
            <p:ph type="body" idx="10"/>
          </p:nvPr>
        </p:nvSpPr>
        <p:spPr>
          <a:xfrm>
            <a:off x="6068060" y="2526665"/>
            <a:ext cx="152146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spc="-5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</p:txBody>
      </p:sp>
      <p:sp>
        <p:nvSpPr>
          <p:cNvPr id="321" name="Tijdelijke aanduiding voor tekst 320"/>
          <p:cNvSpPr>
            <a:spLocks noGrp="1"/>
          </p:cNvSpPr>
          <p:nvPr>
            <p:ph type="body" idx="10"/>
          </p:nvPr>
        </p:nvSpPr>
        <p:spPr>
          <a:xfrm>
            <a:off x="6080760" y="4729480"/>
            <a:ext cx="1321435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spc="-55">
                <a:solidFill>
                  <a:srgbClr val="005171"/>
                </a:solidFill>
                <a:latin typeface="Verdana" panose="02020603050405020304" pitchFamily="2"/>
              </a:rPr>
              <a:t>Bereikbaarheid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76BDE54-8464-4762-940F-73D6DE7DF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" y="5463705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950335" y="1374775"/>
            <a:ext cx="4779010" cy="4516755"/>
          </a:xfrm>
          <a:prstGeom prst="rect">
            <a:avLst/>
          </a:prstGeom>
        </p:spPr>
      </p:pic>
      <p:pic>
        <p:nvPicPr>
          <p:cNvPr id="332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7830" y="6272530"/>
            <a:ext cx="2069465" cy="393700"/>
          </a:xfrm>
          <a:prstGeom prst="rect">
            <a:avLst/>
          </a:prstGeom>
        </p:spPr>
      </p:pic>
      <p:sp>
        <p:nvSpPr>
          <p:cNvPr id="324" name="Tijdelijke aanduiding voor tekst 323"/>
          <p:cNvSpPr>
            <a:spLocks noGrp="1"/>
          </p:cNvSpPr>
          <p:nvPr>
            <p:ph type="body" idx="10"/>
          </p:nvPr>
        </p:nvSpPr>
        <p:spPr>
          <a:xfrm>
            <a:off x="418465" y="215900"/>
            <a:ext cx="8590915" cy="11303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5135"/>
              </a:spcAft>
            </a:pPr>
            <a:r>
              <a:rPr lang="nl-NL" sz="2950" spc="-15">
                <a:solidFill>
                  <a:srgbClr val="005171"/>
                </a:solidFill>
                <a:latin typeface="Verdana" panose="02020603050405020304" pitchFamily="2"/>
              </a:rPr>
              <a:t>Duurzaamheid </a:t>
            </a:r>
          </a:p>
        </p:txBody>
      </p:sp>
      <p:graphicFrame>
        <p:nvGraphicFramePr>
          <p:cNvPr id="327" name="table 3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832455"/>
              </p:ext>
            </p:extLst>
          </p:nvPr>
        </p:nvGraphicFramePr>
        <p:xfrm>
          <a:off x="334645" y="1346200"/>
          <a:ext cx="8590915" cy="4560570"/>
        </p:xfrm>
        <a:graphic>
          <a:graphicData uri="http://schemas.openxmlformats.org/drawingml/2006/table">
            <a:tbl>
              <a:tblPr/>
              <a:tblGrid>
                <a:gridCol w="3615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0570">
                <a:tc>
                  <a:txBody>
                    <a:bodyPr/>
                    <a:lstStyle/>
                    <a:p>
                      <a:pPr marL="182880" marR="0" indent="274320" algn="l">
                        <a:lnSpc>
                          <a:spcPts val="2100"/>
                        </a:lnSpc>
                        <a:spcBef>
                          <a:spcPts val="710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Geen windmolens </a:t>
                      </a:r>
                    </a:p>
                    <a:p>
                      <a:pPr marL="182880" marR="0" indent="274320" algn="l">
                        <a:lnSpc>
                          <a:spcPts val="2100"/>
                        </a:lnSpc>
                        <a:spcBef>
                          <a:spcPts val="1565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Alternatieven </a:t>
                      </a:r>
                    </a:p>
                    <a:p>
                      <a:pPr marL="1154430" marR="0" indent="-285750" algn="l">
                        <a:lnSpc>
                          <a:spcPts val="2100"/>
                        </a:lnSpc>
                        <a:spcBef>
                          <a:spcPts val="138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Blauwe energie </a:t>
                      </a:r>
                    </a:p>
                    <a:p>
                      <a:pPr marL="1154430" marR="0" indent="-285750" algn="l">
                        <a:lnSpc>
                          <a:spcPts val="2100"/>
                        </a:lnSpc>
                        <a:spcBef>
                          <a:spcPts val="138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Zonnepanelen </a:t>
                      </a:r>
                    </a:p>
                    <a:p>
                      <a:pPr marL="1154430" marR="0" indent="-285750" algn="l">
                        <a:lnSpc>
                          <a:spcPts val="2100"/>
                        </a:lnSpc>
                        <a:spcBef>
                          <a:spcPts val="1385"/>
                        </a:spcBef>
                        <a:spcAft>
                          <a:spcPts val="1879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Overkapte snelweg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1" name="table 331"/>
          <p:cNvGraphicFramePr>
            <a:graphicFrameLocks noGrp="1"/>
          </p:cNvGraphicFramePr>
          <p:nvPr/>
        </p:nvGraphicFramePr>
        <p:xfrm>
          <a:off x="417830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69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37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33" name="Rechte verbindingslijn 332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334" name="Rechte verbindingslijn 333"/>
          <p:cNvCxnSpPr/>
          <p:nvPr/>
        </p:nvCxnSpPr>
        <p:spPr>
          <a:xfrm>
            <a:off x="490855" y="1155065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cxnSp>
        <p:nvCxnSpPr>
          <p:cNvPr id="335" name="Rechte verbindingslijn 334"/>
          <p:cNvCxnSpPr/>
          <p:nvPr/>
        </p:nvCxnSpPr>
        <p:spPr>
          <a:xfrm>
            <a:off x="6803390" y="228600"/>
            <a:ext cx="1719580" cy="0"/>
          </a:xfrm>
          <a:prstGeom prst="line">
            <a:avLst/>
          </a:prstGeom>
          <a:ln w="4445" cmpd="sng">
            <a:solidFill>
              <a:srgbClr val="6595A9"/>
            </a:solidFill>
          </a:ln>
        </p:spPr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C8B0823-A28A-46E2-9F30-E5F3CF426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A9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jdelijke aanduiding voor tekst 337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4A9B1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34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1" name="Tijdelijke aanduiding voor tekst 340"/>
          <p:cNvSpPr>
            <a:spLocks noGrp="1"/>
          </p:cNvSpPr>
          <p:nvPr>
            <p:ph type="body" idx="10"/>
          </p:nvPr>
        </p:nvSpPr>
        <p:spPr>
          <a:xfrm>
            <a:off x="8752205" y="6379210"/>
            <a:ext cx="25781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85">
                <a:solidFill>
                  <a:srgbClr val="F9FCFD"/>
                </a:solidFill>
                <a:latin typeface="Verdana" panose="02020603050405020304" pitchFamily="2"/>
              </a:rPr>
              <a:t>38 </a:t>
            </a:r>
          </a:p>
        </p:txBody>
      </p:sp>
      <p:sp>
        <p:nvSpPr>
          <p:cNvPr id="342" name="Tijdelijke aanduiding voor tekst 341"/>
          <p:cNvSpPr>
            <a:spLocks noGrp="1"/>
          </p:cNvSpPr>
          <p:nvPr>
            <p:ph type="body" idx="10"/>
          </p:nvPr>
        </p:nvSpPr>
        <p:spPr>
          <a:xfrm>
            <a:off x="4334510" y="6156960"/>
            <a:ext cx="3616325" cy="463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 fontScale="85000" lnSpcReduction="10000"/>
          </a:bodyPr>
          <a:lstStyle/>
          <a:p>
            <a:pPr marL="0" marR="0" indent="0" algn="l">
              <a:lnSpc>
                <a:spcPts val="3600"/>
              </a:lnSpc>
              <a:spcAft>
                <a:spcPts val="35"/>
              </a:spcAft>
            </a:pPr>
            <a:r>
              <a:rPr lang="nl-NL" sz="2950" b="1" spc="35">
                <a:solidFill>
                  <a:srgbClr val="000000"/>
                </a:solidFill>
                <a:latin typeface="Verdana" panose="02020603050405020304" pitchFamily="2"/>
              </a:rPr>
              <a:t>Overkapte snelweg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C9A67AF-01AA-414A-8BD9-636D81647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7" y="5410847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7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jdelijke aanduiding voor tekst 344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74C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347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8" name="Tijdelijke aanduiding voor tekst 347"/>
          <p:cNvSpPr>
            <a:spLocks noGrp="1"/>
          </p:cNvSpPr>
          <p:nvPr>
            <p:ph type="body" idx="10"/>
          </p:nvPr>
        </p:nvSpPr>
        <p:spPr>
          <a:xfrm>
            <a:off x="525780" y="236220"/>
            <a:ext cx="3620770" cy="463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 fontScale="85000" lnSpcReduction="10000"/>
          </a:bodyPr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nl-NL" sz="2950" b="1" spc="35">
                <a:solidFill>
                  <a:srgbClr val="000000"/>
                </a:solidFill>
                <a:latin typeface="Verdana" panose="02020603050405020304" pitchFamily="2"/>
              </a:rPr>
              <a:t>Overkapte snelweg </a:t>
            </a:r>
          </a:p>
        </p:txBody>
      </p:sp>
      <p:sp>
        <p:nvSpPr>
          <p:cNvPr id="349" name="Tijdelijke aanduiding voor tekst 348"/>
          <p:cNvSpPr>
            <a:spLocks noGrp="1"/>
          </p:cNvSpPr>
          <p:nvPr>
            <p:ph type="body" idx="10"/>
          </p:nvPr>
        </p:nvSpPr>
        <p:spPr>
          <a:xfrm>
            <a:off x="8752205" y="6379210"/>
            <a:ext cx="25781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80">
                <a:solidFill>
                  <a:srgbClr val="F8FDFC"/>
                </a:solidFill>
                <a:latin typeface="Verdana" panose="02020603050405020304" pitchFamily="2"/>
              </a:rPr>
              <a:t>39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9526EE5-81F9-4F1C-A97F-323CE64F3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tekst 27"/>
          <p:cNvSpPr>
            <a:spLocks noGrp="1"/>
          </p:cNvSpPr>
          <p:nvPr>
            <p:ph type="body" idx="10"/>
          </p:nvPr>
        </p:nvSpPr>
        <p:spPr>
          <a:xfrm>
            <a:off x="392430" y="0"/>
            <a:ext cx="8615045" cy="6860540"/>
          </a:xfrm>
          <a:prstGeom prst="rect">
            <a:avLst/>
          </a:prstGeom>
          <a:solidFill>
            <a:srgbClr val="F1F7E5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3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92430" y="0"/>
            <a:ext cx="8564245" cy="6860540"/>
          </a:xfrm>
          <a:prstGeom prst="rect">
            <a:avLst/>
          </a:prstGeom>
        </p:spPr>
      </p:pic>
      <p:sp>
        <p:nvSpPr>
          <p:cNvPr id="31" name="Tijdelijke aanduiding voor tekst 30"/>
          <p:cNvSpPr>
            <a:spLocks noGrp="1"/>
          </p:cNvSpPr>
          <p:nvPr>
            <p:ph type="body" idx="10"/>
          </p:nvPr>
        </p:nvSpPr>
        <p:spPr>
          <a:xfrm>
            <a:off x="8825865" y="6405245"/>
            <a:ext cx="181610" cy="895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50" spc="0">
                <a:solidFill>
                  <a:srgbClr val="005171"/>
                </a:solidFill>
                <a:latin typeface="Verdana" panose="02020603050405020304" pitchFamily="2"/>
              </a:rPr>
              <a:t>4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jdelijke aanduiding voor tekst 351"/>
          <p:cNvSpPr>
            <a:spLocks noGrp="1"/>
          </p:cNvSpPr>
          <p:nvPr>
            <p:ph type="body" idx="10"/>
          </p:nvPr>
        </p:nvSpPr>
        <p:spPr>
          <a:xfrm>
            <a:off x="130175" y="0"/>
            <a:ext cx="8973185" cy="6859905"/>
          </a:xfrm>
          <a:prstGeom prst="rect">
            <a:avLst/>
          </a:prstGeom>
          <a:solidFill>
            <a:srgbClr val="FBFCF5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35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30175" y="0"/>
            <a:ext cx="8973185" cy="6859905"/>
          </a:xfrm>
          <a:prstGeom prst="rect">
            <a:avLst/>
          </a:prstGeom>
        </p:spPr>
      </p:pic>
      <p:sp>
        <p:nvSpPr>
          <p:cNvPr id="355" name="Tijdelijke aanduiding voor tekst 354"/>
          <p:cNvSpPr>
            <a:spLocks noGrp="1"/>
          </p:cNvSpPr>
          <p:nvPr>
            <p:ph type="body" idx="10"/>
          </p:nvPr>
        </p:nvSpPr>
        <p:spPr>
          <a:xfrm>
            <a:off x="544830" y="236855"/>
            <a:ext cx="2296160" cy="462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>
            <a:normAutofit fontScale="85000" lnSpcReduction="10000"/>
          </a:bodyPr>
          <a:lstStyle/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-15">
                <a:solidFill>
                  <a:srgbClr val="000000"/>
                </a:solidFill>
                <a:latin typeface="Verdana" panose="02020603050405020304" pitchFamily="2"/>
              </a:rPr>
              <a:t>Maatregelen </a:t>
            </a:r>
          </a:p>
        </p:txBody>
      </p:sp>
      <p:sp>
        <p:nvSpPr>
          <p:cNvPr id="356" name="Tijdelijke aanduiding voor tekst 355"/>
          <p:cNvSpPr>
            <a:spLocks noGrp="1"/>
          </p:cNvSpPr>
          <p:nvPr>
            <p:ph type="body" idx="10"/>
          </p:nvPr>
        </p:nvSpPr>
        <p:spPr>
          <a:xfrm>
            <a:off x="8747760" y="6381750"/>
            <a:ext cx="26416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110">
                <a:solidFill>
                  <a:srgbClr val="FBFCF5"/>
                </a:solidFill>
                <a:latin typeface="Verdana" panose="02020603050405020304" pitchFamily="2"/>
              </a:rPr>
              <a:t>40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999105" y="130810"/>
            <a:ext cx="5876925" cy="6123940"/>
          </a:xfrm>
          <a:prstGeom prst="rect">
            <a:avLst/>
          </a:prstGeom>
        </p:spPr>
      </p:pic>
      <p:pic>
        <p:nvPicPr>
          <p:cNvPr id="366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7830" y="6272530"/>
            <a:ext cx="2069465" cy="393700"/>
          </a:xfrm>
          <a:prstGeom prst="rect">
            <a:avLst/>
          </a:prstGeom>
        </p:spPr>
      </p:pic>
      <p:graphicFrame>
        <p:nvGraphicFramePr>
          <p:cNvPr id="361" name="table 3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00416"/>
              </p:ext>
            </p:extLst>
          </p:nvPr>
        </p:nvGraphicFramePr>
        <p:xfrm>
          <a:off x="486410" y="127000"/>
          <a:ext cx="8515985" cy="6127750"/>
        </p:xfrm>
        <a:graphic>
          <a:graphicData uri="http://schemas.openxmlformats.org/drawingml/2006/table">
            <a:tbl>
              <a:tblPr/>
              <a:tblGrid>
                <a:gridCol w="2512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algn="l"/>
                      <a:r>
                        <a:rPr lang="en-US" sz="100" dirty="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3175" cmpd="sng">
                      <a:solidFill>
                        <a:srgbClr val="6595A9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marL="45720" marR="0" indent="0" algn="l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2540"/>
                        </a:spcAft>
                      </a:pPr>
                      <a:r>
                        <a:rPr lang="nl-NL" sz="295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Ons plan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3175" cmpd="sng">
                      <a:solidFill>
                        <a:srgbClr val="6595A9"/>
                      </a:solidFill>
                      <a:prstDash val="solid"/>
                    </a:lnT>
                    <a:lnB w="3175" cmpd="sng">
                      <a:solidFill>
                        <a:srgbClr val="00517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3670">
                <a:tc>
                  <a:txBody>
                    <a:bodyPr/>
                    <a:lstStyle/>
                    <a:p>
                      <a:pPr marL="45720" marR="0" indent="274320" algn="l">
                        <a:lnSpc>
                          <a:spcPts val="2100"/>
                        </a:lnSpc>
                        <a:spcBef>
                          <a:spcPts val="3270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Natuur </a:t>
                      </a:r>
                    </a:p>
                    <a:p>
                      <a:pPr marL="1017270" marR="0" indent="-285750" algn="l">
                        <a:lnSpc>
                          <a:spcPts val="2100"/>
                        </a:lnSpc>
                        <a:spcBef>
                          <a:spcPts val="138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Lokaal </a:t>
                      </a:r>
                    </a:p>
                    <a:p>
                      <a:pPr marL="1017270" marR="0" indent="-285750" algn="l">
                        <a:lnSpc>
                          <a:spcPts val="2100"/>
                        </a:lnSpc>
                        <a:spcBef>
                          <a:spcPts val="138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Regionaal </a:t>
                      </a:r>
                    </a:p>
                    <a:p>
                      <a:pPr marL="45720" marR="0" indent="274320" algn="l">
                        <a:lnSpc>
                          <a:spcPts val="2100"/>
                        </a:lnSpc>
                        <a:spcBef>
                          <a:spcPts val="1565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Expertisecentrum </a:t>
                      </a:r>
                    </a:p>
                    <a:p>
                      <a:pPr marL="45720" marR="0" indent="274320" algn="l">
                        <a:lnSpc>
                          <a:spcPts val="2100"/>
                        </a:lnSpc>
                        <a:spcBef>
                          <a:spcPts val="1565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Bereikbaarheid </a:t>
                      </a:r>
                    </a:p>
                    <a:p>
                      <a:pPr marL="45720" marR="0" indent="274320" algn="l">
                        <a:lnSpc>
                          <a:spcPts val="2100"/>
                        </a:lnSpc>
                        <a:spcBef>
                          <a:spcPts val="1565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Vergrijzing </a:t>
                      </a:r>
                    </a:p>
                    <a:p>
                      <a:pPr marL="45720" marR="0" indent="274320" algn="l">
                        <a:lnSpc>
                          <a:spcPts val="2100"/>
                        </a:lnSpc>
                        <a:spcBef>
                          <a:spcPts val="1570"/>
                        </a:spcBef>
                        <a:spcAft>
                          <a:spcPts val="14010"/>
                        </a:spcAft>
                        <a:buFont typeface="Verdana"/>
                        <a:buChar char="·"/>
                      </a:pPr>
                      <a:r>
                        <a:rPr lang="nl-NL" sz="17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duurzaamheid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3175" cmpd="sng">
                      <a:solidFill>
                        <a:srgbClr val="005171"/>
                      </a:solidFill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5" name="table 365"/>
          <p:cNvGraphicFramePr>
            <a:graphicFrameLocks noGrp="1"/>
          </p:cNvGraphicFramePr>
          <p:nvPr/>
        </p:nvGraphicFramePr>
        <p:xfrm>
          <a:off x="417830" y="6272530"/>
          <a:ext cx="8584565" cy="393700"/>
        </p:xfrm>
        <a:graphic>
          <a:graphicData uri="http://schemas.openxmlformats.org/drawingml/2006/table">
            <a:tbl>
              <a:tblPr/>
              <a:tblGrid>
                <a:gridCol w="2069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41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8213F743-7AA5-47BF-A4E6-796D54E05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" y="5534773"/>
            <a:ext cx="1886673" cy="66773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jdelijke aanduiding voor tekst 370"/>
          <p:cNvSpPr>
            <a:spLocks noGrp="1"/>
          </p:cNvSpPr>
          <p:nvPr>
            <p:ph type="body" idx="10"/>
          </p:nvPr>
        </p:nvSpPr>
        <p:spPr>
          <a:xfrm>
            <a:off x="391795" y="236220"/>
            <a:ext cx="8584565" cy="13423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/>
          </a:bodyPr>
          <a:lstStyle/>
          <a:p>
            <a:pPr marL="137160" marR="0" indent="0" algn="l">
              <a:lnSpc>
                <a:spcPts val="3600"/>
              </a:lnSpc>
              <a:spcAft>
                <a:spcPts val="0"/>
              </a:spcAft>
            </a:pPr>
            <a:r>
              <a:rPr lang="nl-NL" sz="2950" b="1" spc="120">
                <a:solidFill>
                  <a:srgbClr val="004B6D"/>
                </a:solidFill>
                <a:latin typeface="Verdana" panose="02020603050405020304" pitchFamily="2"/>
              </a:rPr>
              <a:t>Gemeente Steenbergen: een zee van </a:t>
            </a:r>
          </a:p>
          <a:p>
            <a:pPr marL="137160" marR="0" indent="0" algn="l">
              <a:lnSpc>
                <a:spcPts val="3600"/>
              </a:lnSpc>
              <a:spcBef>
                <a:spcPts val="445"/>
              </a:spcBef>
              <a:spcAft>
                <a:spcPts val="2915"/>
              </a:spcAft>
            </a:pPr>
            <a:r>
              <a:rPr lang="nl-NL" sz="2950" b="1" spc="60">
                <a:solidFill>
                  <a:srgbClr val="004B6D"/>
                </a:solidFill>
                <a:latin typeface="Verdana" panose="02020603050405020304" pitchFamily="2"/>
              </a:rPr>
              <a:t>rust en innovatie </a:t>
            </a:r>
          </a:p>
        </p:txBody>
      </p:sp>
      <p:sp>
        <p:nvSpPr>
          <p:cNvPr id="372" name="Tijdelijke aanduiding voor tekst 371"/>
          <p:cNvSpPr>
            <a:spLocks noGrp="1"/>
          </p:cNvSpPr>
          <p:nvPr>
            <p:ph type="body" idx="10"/>
          </p:nvPr>
        </p:nvSpPr>
        <p:spPr>
          <a:xfrm>
            <a:off x="391795" y="6277610"/>
            <a:ext cx="8584565" cy="4406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3335" rIns="0" bIns="0" anchor="t">
            <a:normAutofit/>
          </a:bodyPr>
          <a:lstStyle/>
          <a:p>
            <a:pPr marL="640080" marR="0" indent="0" algn="l">
              <a:lnSpc>
                <a:spcPts val="1200"/>
              </a:lnSpc>
              <a:spcAft>
                <a:spcPts val="0"/>
              </a:spcAft>
              <a:tabLst>
                <a:tab pos="8595360" algn="r"/>
              </a:tabLst>
            </a:pPr>
            <a:r>
              <a:rPr lang="nl-NL" sz="800" b="1" spc="0" dirty="0">
                <a:solidFill>
                  <a:srgbClr val="03213B"/>
                </a:solidFill>
                <a:latin typeface="Verdana" panose="02020603050405020304" pitchFamily="2"/>
              </a:rPr>
              <a:t>                                                                                                                                                                                                                         42</a:t>
            </a:r>
            <a:endParaRPr lang="nl-NL" sz="750" spc="65" dirty="0">
              <a:solidFill>
                <a:srgbClr val="22AA21"/>
              </a:solidFill>
              <a:latin typeface="Arial" panose="02020603050405020304" pitchFamily="2"/>
            </a:endParaRPr>
          </a:p>
        </p:txBody>
      </p:sp>
      <p:sp>
        <p:nvSpPr>
          <p:cNvPr id="373" name="Tijdelijke aanduiding voor tekst 372"/>
          <p:cNvSpPr>
            <a:spLocks noGrp="1"/>
          </p:cNvSpPr>
          <p:nvPr>
            <p:ph type="body" idx="10"/>
          </p:nvPr>
        </p:nvSpPr>
        <p:spPr>
          <a:xfrm>
            <a:off x="7155180" y="1578610"/>
            <a:ext cx="1821180" cy="16446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31775" rIns="0" bIns="0" anchor="t">
            <a:normAutofit/>
          </a:bodyPr>
          <a:lstStyle/>
          <a:p>
            <a:pPr marL="1371600" marR="0" indent="0" algn="l">
              <a:lnSpc>
                <a:spcPts val="12100"/>
              </a:lnSpc>
              <a:spcAft>
                <a:spcPts val="0"/>
              </a:spcAft>
            </a:pPr>
            <a:endParaRPr lang="nl-NL" sz="100" spc="-165" dirty="0">
              <a:solidFill>
                <a:srgbClr val="000000"/>
              </a:solidFill>
              <a:latin typeface="Arial Narrow" panose="02020603050405020304" pitchFamily="2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589DDBE-D32D-473F-9537-CC0E578E7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  <p:sp>
        <p:nvSpPr>
          <p:cNvPr id="17" name="Tijdelijke aanduiding voor tekst 391">
            <a:extLst>
              <a:ext uri="{FF2B5EF4-FFF2-40B4-BE49-F238E27FC236}">
                <a16:creationId xmlns:a16="http://schemas.microsoft.com/office/drawing/2014/main" id="{F5F2480D-E4D8-4A9F-8AC5-7794E99CE8F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14655" y="5988050"/>
            <a:ext cx="2057400" cy="717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3230" rIns="0" bIns="0" anchor="t">
            <a:normAutofit/>
          </a:bodyPr>
          <a:lstStyle/>
          <a:p>
            <a:pPr marL="0" marR="0" indent="0" algn="l">
              <a:lnSpc>
                <a:spcPts val="900"/>
              </a:lnSpc>
              <a:spcAft>
                <a:spcPts val="285"/>
              </a:spcAft>
            </a:pPr>
            <a:r>
              <a:rPr lang="nl-NL" sz="1050" b="1" spc="245" dirty="0">
                <a:solidFill>
                  <a:srgbClr val="2FAE2E"/>
                </a:solidFill>
                <a:latin typeface="Verdana" panose="02020603050405020304" pitchFamily="2"/>
              </a:rPr>
              <a:t>A</a:t>
            </a:r>
            <a:r>
              <a:rPr lang="nl-NL" sz="1050" b="1" spc="245" dirty="0">
                <a:solidFill>
                  <a:srgbClr val="003F62"/>
                </a:solidFill>
                <a:latin typeface="Verdana" panose="02020603050405020304" pitchFamily="2"/>
              </a:rPr>
              <a:t>WAGENINGEN </a:t>
            </a:r>
            <a:r>
              <a:rPr lang="nl-NL" sz="700" spc="245" dirty="0">
                <a:solidFill>
                  <a:srgbClr val="18A617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B3F23B1-F5BF-474E-8C36-8D09A575E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045" y="1209675"/>
            <a:ext cx="4276725" cy="443865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ijdelijke aanduiding voor tekst 391"/>
          <p:cNvSpPr>
            <a:spLocks noGrp="1"/>
          </p:cNvSpPr>
          <p:nvPr>
            <p:ph type="body" idx="10"/>
          </p:nvPr>
        </p:nvSpPr>
        <p:spPr>
          <a:xfrm>
            <a:off x="414655" y="5988050"/>
            <a:ext cx="2057400" cy="717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3230" rIns="0" bIns="0" anchor="t"/>
          <a:lstStyle/>
          <a:p>
            <a:pPr marL="0" marR="0" indent="0" algn="l">
              <a:lnSpc>
                <a:spcPts val="900"/>
              </a:lnSpc>
              <a:spcAft>
                <a:spcPts val="285"/>
              </a:spcAft>
            </a:pPr>
            <a:r>
              <a:rPr lang="nl-NL" sz="1050" b="1" spc="245" dirty="0">
                <a:solidFill>
                  <a:srgbClr val="2FAE2E"/>
                </a:solidFill>
                <a:latin typeface="Verdana" panose="02020603050405020304" pitchFamily="2"/>
              </a:rPr>
              <a:t>A</a:t>
            </a:r>
            <a:r>
              <a:rPr lang="nl-NL" sz="1050" b="1" spc="245" dirty="0">
                <a:solidFill>
                  <a:srgbClr val="003F62"/>
                </a:solidFill>
                <a:latin typeface="Verdana" panose="02020603050405020304" pitchFamily="2"/>
              </a:rPr>
              <a:t>WAGENINGEN </a:t>
            </a:r>
            <a:r>
              <a:rPr lang="nl-NL" sz="700" spc="245" dirty="0">
                <a:solidFill>
                  <a:srgbClr val="18A617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sp>
        <p:nvSpPr>
          <p:cNvPr id="393" name="Tijdelijke aanduiding voor tekst 392"/>
          <p:cNvSpPr>
            <a:spLocks noGrp="1"/>
          </p:cNvSpPr>
          <p:nvPr>
            <p:ph type="body" idx="10"/>
          </p:nvPr>
        </p:nvSpPr>
        <p:spPr>
          <a:xfrm>
            <a:off x="8742680" y="6374130"/>
            <a:ext cx="269240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035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900" b="1" spc="95" dirty="0">
                <a:solidFill>
                  <a:srgbClr val="003F62"/>
                </a:solidFill>
                <a:latin typeface="Verdana" panose="02020603050405020304" pitchFamily="2"/>
              </a:rPr>
              <a:t>43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BA75402-9320-4DAA-BA96-9D3352C4C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88D3F5E-D428-41CF-9545-B9825CBB4283}"/>
              </a:ext>
            </a:extLst>
          </p:cNvPr>
          <p:cNvSpPr txBox="1"/>
          <p:nvPr/>
        </p:nvSpPr>
        <p:spPr>
          <a:xfrm>
            <a:off x="414655" y="327378"/>
            <a:ext cx="8597265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Bronnen </a:t>
            </a:r>
          </a:p>
          <a:p>
            <a:r>
              <a:rPr lang="nl-NL" sz="1100" dirty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. Koninklijk Nederlands Meteorologisch Instituut. (2015). KNMI’ 14 (klimaatscenario’s voor </a:t>
            </a:r>
            <a:b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  Nederland pagina 12 en 13). Geraadpleegd van   </a:t>
            </a:r>
            <a:b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http://www.klimaatscenarios.nl/images/Brochure_KNMI14_NL.pdf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2. Bodem- en Hoogtekaart</a:t>
            </a:r>
          </a:p>
          <a:p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3. Schreuder, A. (2015, 30 november). Hoe ziet Nederland er in 2050 uit? Geraadpleegd op</a:t>
            </a:r>
            <a:b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  19 juni 2019, van 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https://www.nrc.nl/nieuws/2015/12/01/zo-ziet-nederland-er-straks-uit- 1562730-a261393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4. CBS Statline. (</a:t>
            </a: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z.d.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). vergrijzing in 2050. Geraadpleegd op 19 juni 2019, van</a:t>
            </a:r>
            <a:b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https://opendata.cbs.nl/statline/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5. Bas, J. (2018, 27 oktober). </a:t>
            </a: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Volkerak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wordt nog niet zout. BN de stem, </a:t>
            </a:r>
          </a:p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   p. .. Geraadpleegd van </a:t>
            </a:r>
            <a:b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https://www.bndestem.nl/bergen-op-zoom/volkerak-wordt-nog-niet-zout~a2a2faba/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6. </a:t>
            </a: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Paulussen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, M. P. C. P., Van Rooij, S. A. M., Van der Gaast, J. W. J., Arts, G. H. P., Massop, </a:t>
            </a:r>
            <a:b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   H. T. L., Slim, P. A., &amp; </a:t>
            </a: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Alterra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, onderdeel van </a:t>
            </a: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Wagnening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UR. </a:t>
            </a:r>
          </a:p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  (2011). </a:t>
            </a: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Klimaatgedreven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verzilting: betekenis voor natuur en mogelijkheden voor  </a:t>
            </a:r>
            <a:b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  klimaatbuffers (</a:t>
            </a: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Alterra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rapport 2161). Geraadpleegd van 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https://edepot.wur.nl/175714</a:t>
            </a: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8CACF25-3605-498F-9F3A-6FCF3D74711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8310D6-891A-43C9-98AC-58B3523756A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732C5C-3EC3-4EFA-924C-544DA1A9F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5988050"/>
            <a:ext cx="2108144" cy="746113"/>
          </a:xfrm>
          <a:prstGeom prst="rect">
            <a:avLst/>
          </a:prstGeom>
        </p:spPr>
      </p:pic>
      <p:sp>
        <p:nvSpPr>
          <p:cNvPr id="5" name="Tijdelijke aanduiding voor tekst 391">
            <a:extLst>
              <a:ext uri="{FF2B5EF4-FFF2-40B4-BE49-F238E27FC236}">
                <a16:creationId xmlns:a16="http://schemas.microsoft.com/office/drawing/2014/main" id="{FBC32BEE-DB75-46A6-AE46-AAA226C72AA2}"/>
              </a:ext>
            </a:extLst>
          </p:cNvPr>
          <p:cNvSpPr txBox="1">
            <a:spLocks/>
          </p:cNvSpPr>
          <p:nvPr/>
        </p:nvSpPr>
        <p:spPr>
          <a:xfrm>
            <a:off x="565206" y="5795645"/>
            <a:ext cx="2057400" cy="717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3230" rIns="0" bIns="0" anchor="t"/>
          <a:lstStyle/>
          <a:p>
            <a:pPr algn="l">
              <a:lnSpc>
                <a:spcPts val="900"/>
              </a:lnSpc>
              <a:spcAft>
                <a:spcPts val="285"/>
              </a:spcAft>
            </a:pPr>
            <a:r>
              <a:rPr lang="nl-NL" sz="1050" b="1" spc="245">
                <a:solidFill>
                  <a:srgbClr val="2FAE2E"/>
                </a:solidFill>
                <a:latin typeface="Verdana" panose="02020603050405020304" pitchFamily="2"/>
              </a:rPr>
              <a:t>A</a:t>
            </a:r>
            <a:r>
              <a:rPr lang="nl-NL" sz="1050" b="1" spc="245">
                <a:solidFill>
                  <a:srgbClr val="003F62"/>
                </a:solidFill>
                <a:latin typeface="Verdana" panose="02020603050405020304" pitchFamily="2"/>
              </a:rPr>
              <a:t>WAGENINGEN </a:t>
            </a:r>
            <a:r>
              <a:rPr lang="nl-NL" sz="700" spc="245">
                <a:solidFill>
                  <a:srgbClr val="18A617"/>
                </a:solidFill>
                <a:latin typeface="Verdana" panose="02020603050405020304" pitchFamily="2"/>
              </a:rPr>
              <a:t>UNIVERSITY &amp; RESEARCH </a:t>
            </a:r>
            <a:endParaRPr lang="nl-NL" sz="700" spc="245" dirty="0">
              <a:solidFill>
                <a:srgbClr val="18A617"/>
              </a:solidFill>
              <a:latin typeface="Verdana" panose="02020603050405020304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990719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7000" y="3225800"/>
            <a:ext cx="8839200" cy="2946400"/>
          </a:xfrm>
          <a:prstGeom prst="rect">
            <a:avLst/>
          </a:prstGeom>
        </p:spPr>
      </p:pic>
      <p:sp>
        <p:nvSpPr>
          <p:cNvPr id="398" name="Tijdelijke aanduiding voor tekst 397"/>
          <p:cNvSpPr>
            <a:spLocks noGrp="1"/>
          </p:cNvSpPr>
          <p:nvPr>
            <p:ph type="body" idx="10"/>
          </p:nvPr>
        </p:nvSpPr>
        <p:spPr>
          <a:xfrm>
            <a:off x="127000" y="215900"/>
            <a:ext cx="8839200" cy="850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035" rIns="0" bIns="0" anchor="t">
            <a:normAutofit/>
          </a:bodyPr>
          <a:lstStyle/>
          <a:p>
            <a:pPr marL="411480" marR="0" indent="0" algn="l">
              <a:lnSpc>
                <a:spcPts val="3500"/>
              </a:lnSpc>
              <a:spcAft>
                <a:spcPts val="2900"/>
              </a:spcAft>
            </a:pPr>
            <a:r>
              <a:rPr lang="nl-NL" sz="2950" b="1" spc="114">
                <a:solidFill>
                  <a:srgbClr val="005171"/>
                </a:solidFill>
                <a:latin typeface="Verdana" panose="02020603050405020304" pitchFamily="2"/>
              </a:rPr>
              <a:t>Gemeente Steenbergen 2050 </a:t>
            </a:r>
          </a:p>
        </p:txBody>
      </p:sp>
      <p:sp>
        <p:nvSpPr>
          <p:cNvPr id="399" name="Tijdelijke aanduiding voor tekst 398"/>
          <p:cNvSpPr>
            <a:spLocks noGrp="1"/>
          </p:cNvSpPr>
          <p:nvPr>
            <p:ph type="body" idx="10"/>
          </p:nvPr>
        </p:nvSpPr>
        <p:spPr>
          <a:xfrm>
            <a:off x="127000" y="1066165"/>
            <a:ext cx="8839200" cy="21596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80390" rIns="0" bIns="0" anchor="t">
            <a:normAutofit/>
          </a:bodyPr>
          <a:lstStyle/>
          <a:p>
            <a:pPr marL="411480" marR="0" indent="0" algn="l">
              <a:lnSpc>
                <a:spcPts val="2600"/>
              </a:lnSpc>
              <a:spcAft>
                <a:spcPts val="0"/>
              </a:spcAft>
            </a:pPr>
            <a:r>
              <a:rPr lang="nl-NL" sz="2150" b="1" spc="100">
                <a:solidFill>
                  <a:srgbClr val="005171"/>
                </a:solidFill>
                <a:latin typeface="Verdana" panose="02020603050405020304" pitchFamily="2"/>
              </a:rPr>
              <a:t>Samen Sterk, Samen Steenbergen </a:t>
            </a:r>
          </a:p>
          <a:p>
            <a:pPr marL="411480" marR="0" indent="0" algn="l">
              <a:lnSpc>
                <a:spcPts val="2600"/>
              </a:lnSpc>
              <a:spcBef>
                <a:spcPts val="2430"/>
              </a:spcBef>
              <a:spcAft>
                <a:spcPts val="4715"/>
              </a:spcAft>
            </a:pPr>
            <a:r>
              <a:rPr lang="nl-NL" sz="2150" b="1" spc="55">
                <a:solidFill>
                  <a:srgbClr val="005171"/>
                </a:solidFill>
                <a:latin typeface="Verdana" panose="02020603050405020304" pitchFamily="2"/>
              </a:rPr>
              <a:t>21</a:t>
            </a:r>
            <a:r>
              <a:rPr lang="nl-NL" sz="2150" b="1" spc="55">
                <a:solidFill>
                  <a:srgbClr val="00496B"/>
                </a:solidFill>
                <a:latin typeface="Verdana" panose="02020603050405020304" pitchFamily="2"/>
              </a:rPr>
              <a:t> juni</a:t>
            </a:r>
            <a:r>
              <a:rPr lang="nl-NL" sz="2150" b="1" spc="55">
                <a:solidFill>
                  <a:srgbClr val="005171"/>
                </a:solidFill>
                <a:latin typeface="Verdana" panose="02020603050405020304" pitchFamily="2"/>
              </a:rPr>
              <a:t> 2019 </a:t>
            </a:r>
          </a:p>
        </p:txBody>
      </p:sp>
      <p:graphicFrame>
        <p:nvGraphicFramePr>
          <p:cNvPr id="404" name="table 4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915002"/>
              </p:ext>
            </p:extLst>
          </p:nvPr>
        </p:nvGraphicFramePr>
        <p:xfrm>
          <a:off x="406400" y="6165850"/>
          <a:ext cx="4907915" cy="589280"/>
        </p:xfrm>
        <a:graphic>
          <a:graphicData uri="http://schemas.openxmlformats.org/drawingml/2006/table">
            <a:tbl>
              <a:tblPr/>
              <a:tblGrid>
                <a:gridCol w="24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1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7015">
                <a:tc rowSpan="4">
                  <a:txBody>
                    <a:bodyPr/>
                    <a:lstStyle/>
                    <a:p>
                      <a:pPr marL="0" marR="0" indent="0" algn="l">
                        <a:lnSpc>
                          <a:spcPts val="900"/>
                        </a:lnSpc>
                        <a:spcBef>
                          <a:spcPts val="1795"/>
                        </a:spcBef>
                        <a:spcAft>
                          <a:spcPts val="0"/>
                        </a:spcAft>
                      </a:pPr>
                      <a:r>
                        <a:rPr lang="nl-NL" sz="1050" b="1" spc="270" dirty="0">
                          <a:solidFill>
                            <a:srgbClr val="287F67"/>
                          </a:solidFill>
                          <a:latin typeface="Arial" panose="02020603050405020304" pitchFamily="2"/>
                        </a:rPr>
                        <a:t>A</a:t>
                      </a:r>
                      <a:r>
                        <a:rPr lang="nl-NL" sz="1050" b="1" spc="270" dirty="0">
                          <a:solidFill>
                            <a:srgbClr val="00496B"/>
                          </a:solidFill>
                          <a:latin typeface="Arial" panose="02020603050405020304" pitchFamily="2"/>
                        </a:rPr>
                        <a:t>WAGENINGEN </a:t>
                      </a:r>
                      <a:r>
                        <a:rPr lang="nl-NL" sz="700" spc="270" dirty="0">
                          <a:solidFill>
                            <a:srgbClr val="1BA71A"/>
                          </a:solidFill>
                          <a:latin typeface="Arial" panose="02020603050405020304" pitchFamily="2"/>
                        </a:rPr>
                        <a:t>UNIVERSITY &amp; RESEARCH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41275" cmpd="sng">
                      <a:solidFill>
                        <a:srgbClr val="19221E"/>
                      </a:solidFill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41275" cmpd="sng">
                      <a:solidFill>
                        <a:srgbClr val="19221E"/>
                      </a:solidFill>
                      <a:prstDash val="solid"/>
                    </a:lnL>
                    <a:lnR w="41275" cmpd="sng">
                      <a:solidFill>
                        <a:srgbClr val="19221E"/>
                      </a:solidFill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 dirty="0"/>
                        <a:t> </a:t>
                      </a:r>
                    </a:p>
                  </a:txBody>
                  <a:tcPr marL="0" marR="0" marT="0" marB="0">
                    <a:lnL w="41275" cmpd="sng">
                      <a:solidFill>
                        <a:srgbClr val="19221E"/>
                      </a:solidFill>
                      <a:prstDash val="solid"/>
                    </a:lnL>
                    <a:lnR w="34925" cmpd="sng">
                      <a:solidFill>
                        <a:srgbClr val="322B28"/>
                      </a:solidFill>
                      <a:prstDash val="solid"/>
                    </a:lnR>
                    <a:lnT w="38100" cmpd="sng">
                      <a:solidFill>
                        <a:srgbClr val="19221E"/>
                      </a:solidFill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/>
                    </a:p>
                  </a:txBody>
                  <a:tcPr marL="0" marR="0" marT="0" marB="0">
                    <a:lnL w="34925" cmpd="sng">
                      <a:solidFill>
                        <a:srgbClr val="322B28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38100" cmpd="sng">
                      <a:solidFill>
                        <a:srgbClr val="19221E"/>
                      </a:solidFill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37360" algn="r"/>
                        </a:tabLst>
                      </a:pPr>
                      <a:endParaRPr lang="nl-NL" sz="1550" spc="0" dirty="0">
                        <a:solidFill>
                          <a:srgbClr val="323A36"/>
                        </a:solidFill>
                        <a:latin typeface="Arial Narrow" panose="02020603050405020304" pitchFamily="2"/>
                      </a:endParaRP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90">
                <a:tc vMerge="1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41275" cmpd="sng">
                      <a:solidFill>
                        <a:srgbClr val="19221E"/>
                      </a:solidFill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41275" cmpd="sng">
                      <a:solidFill>
                        <a:srgbClr val="19221E"/>
                      </a:solidFill>
                      <a:prstDash val="solid"/>
                    </a:lnL>
                    <a:lnR w="41275" cmpd="sng">
                      <a:solidFill>
                        <a:srgbClr val="19221E"/>
                      </a:solidFill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41275" cmpd="sng">
                      <a:solidFill>
                        <a:srgbClr val="19221E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38100" cmpd="sng">
                      <a:solidFill>
                        <a:srgbClr val="1A23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38100" cmpd="sng">
                      <a:solidFill>
                        <a:srgbClr val="1A231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90">
                <a:tc vMerge="1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41275" cmpd="sng">
                      <a:solidFill>
                        <a:srgbClr val="19221E"/>
                      </a:solidFill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41275" cmpd="sng">
                      <a:solidFill>
                        <a:srgbClr val="19221E"/>
                      </a:solidFill>
                      <a:prstDash val="solid"/>
                    </a:lnL>
                    <a:lnR w="41275" cmpd="sng">
                      <a:solidFill>
                        <a:srgbClr val="19221E"/>
                      </a:solidFill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41275" cmpd="sng">
                      <a:solidFill>
                        <a:srgbClr val="19221E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38100" cmpd="sng">
                      <a:solidFill>
                        <a:srgbClr val="1A231F"/>
                      </a:solidFill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38100" cmpd="sng">
                      <a:solidFill>
                        <a:srgbClr val="1A231F"/>
                      </a:solidFill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685">
                <a:tc vMerge="1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 dirty="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405" name="Rechte verbindingslijn 404"/>
          <p:cNvCxnSpPr/>
          <p:nvPr/>
        </p:nvCxnSpPr>
        <p:spPr>
          <a:xfrm>
            <a:off x="3365500" y="225425"/>
            <a:ext cx="321310" cy="0"/>
          </a:xfrm>
          <a:prstGeom prst="line">
            <a:avLst/>
          </a:prstGeom>
          <a:ln w="3175" cmpd="sng">
            <a:solidFill>
              <a:srgbClr val="709CAF"/>
            </a:solidFill>
          </a:ln>
        </p:spPr>
      </p:cxnSp>
      <p:cxnSp>
        <p:nvCxnSpPr>
          <p:cNvPr id="406" name="Rechte verbindingslijn 405"/>
          <p:cNvCxnSpPr/>
          <p:nvPr/>
        </p:nvCxnSpPr>
        <p:spPr>
          <a:xfrm>
            <a:off x="498475" y="1069975"/>
            <a:ext cx="8468360" cy="0"/>
          </a:xfrm>
          <a:prstGeom prst="line">
            <a:avLst/>
          </a:prstGeom>
          <a:ln w="6350" cmpd="sng">
            <a:solidFill>
              <a:srgbClr val="1D6582"/>
            </a:solidFill>
          </a:ln>
        </p:spPr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BD633FCF-244E-4B58-A9E4-8BB6B9C09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57" y="6111887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6272530"/>
            <a:ext cx="2057400" cy="393700"/>
          </a:xfrm>
          <a:prstGeom prst="rect">
            <a:avLst/>
          </a:prstGeom>
        </p:spPr>
      </p:pic>
      <p:sp>
        <p:nvSpPr>
          <p:cNvPr id="409" name="Tijdelijke aanduiding voor tekst 408"/>
          <p:cNvSpPr>
            <a:spLocks noGrp="1"/>
          </p:cNvSpPr>
          <p:nvPr>
            <p:ph type="body" idx="10"/>
          </p:nvPr>
        </p:nvSpPr>
        <p:spPr>
          <a:xfrm>
            <a:off x="299085" y="215900"/>
            <a:ext cx="8839200" cy="1035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228600" marR="0" indent="0" algn="l">
              <a:lnSpc>
                <a:spcPts val="3500"/>
              </a:lnSpc>
              <a:spcAft>
                <a:spcPts val="4345"/>
              </a:spcAft>
            </a:pPr>
            <a:r>
              <a:rPr lang="nl-NL" sz="2950" spc="-35">
                <a:solidFill>
                  <a:srgbClr val="005171"/>
                </a:solidFill>
                <a:latin typeface="Verdana" panose="02020603050405020304" pitchFamily="2"/>
              </a:rPr>
              <a:t>Inhoud </a:t>
            </a:r>
          </a:p>
        </p:txBody>
      </p:sp>
      <p:sp>
        <p:nvSpPr>
          <p:cNvPr id="410" name="Tijdelijke aanduiding voor tekst 409"/>
          <p:cNvSpPr>
            <a:spLocks noGrp="1"/>
          </p:cNvSpPr>
          <p:nvPr>
            <p:ph type="body" idx="10"/>
          </p:nvPr>
        </p:nvSpPr>
        <p:spPr>
          <a:xfrm>
            <a:off x="542290" y="1251585"/>
            <a:ext cx="3314700" cy="5020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191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Scenario </a:t>
            </a:r>
          </a:p>
          <a:p>
            <a:pPr marL="0" marR="0" indent="228600" algn="just">
              <a:lnSpc>
                <a:spcPts val="2600"/>
              </a:lnSpc>
              <a:spcBef>
                <a:spcPts val="113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0">
                <a:solidFill>
                  <a:srgbClr val="005171"/>
                </a:solidFill>
                <a:latin typeface="Verdana" panose="02020603050405020304" pitchFamily="2"/>
              </a:rPr>
              <a:t>Onze visie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55">
                <a:solidFill>
                  <a:srgbClr val="005171"/>
                </a:solidFill>
                <a:latin typeface="Verdana" panose="02020603050405020304" pitchFamily="2"/>
              </a:rPr>
              <a:t>Innovatieve landbouw </a:t>
            </a:r>
          </a:p>
          <a:p>
            <a:pPr marL="0" marR="0" indent="228600" algn="just">
              <a:lnSpc>
                <a:spcPts val="2600"/>
              </a:lnSpc>
              <a:spcBef>
                <a:spcPts val="111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75">
                <a:solidFill>
                  <a:srgbClr val="005171"/>
                </a:solidFill>
                <a:latin typeface="Verdana" panose="02020603050405020304" pitchFamily="2"/>
              </a:rPr>
              <a:t>Wonen </a:t>
            </a:r>
          </a:p>
          <a:p>
            <a:pPr marL="0" marR="0" indent="228600" algn="just">
              <a:lnSpc>
                <a:spcPts val="2600"/>
              </a:lnSpc>
              <a:spcBef>
                <a:spcPts val="111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Mobiliteit </a:t>
            </a:r>
          </a:p>
          <a:p>
            <a:pPr marL="0" marR="0" indent="228600" algn="just">
              <a:lnSpc>
                <a:spcPts val="2600"/>
              </a:lnSpc>
              <a:spcBef>
                <a:spcPts val="111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Natuur &amp; recreatie </a:t>
            </a:r>
          </a:p>
          <a:p>
            <a:pPr marL="0" marR="0" indent="228600" algn="just">
              <a:lnSpc>
                <a:spcPts val="2600"/>
              </a:lnSpc>
              <a:spcBef>
                <a:spcPts val="1110"/>
              </a:spcBef>
              <a:spcAft>
                <a:spcPts val="14350"/>
              </a:spcAft>
              <a:buFont typeface="Verdana"/>
              <a:buChar char="·"/>
            </a:pPr>
            <a:r>
              <a:rPr lang="nl-NL" sz="2150" spc="-30">
                <a:solidFill>
                  <a:srgbClr val="005171"/>
                </a:solidFill>
                <a:latin typeface="Verdana" panose="02020603050405020304" pitchFamily="2"/>
              </a:rPr>
              <a:t>Tijdsfasering </a:t>
            </a:r>
          </a:p>
        </p:txBody>
      </p:sp>
      <p:graphicFrame>
        <p:nvGraphicFramePr>
          <p:cNvPr id="413" name="table 413"/>
          <p:cNvGraphicFramePr>
            <a:graphicFrameLocks noGrp="1"/>
          </p:cNvGraphicFramePr>
          <p:nvPr/>
        </p:nvGraphicFramePr>
        <p:xfrm>
          <a:off x="417830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3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46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15" name="Rechte verbindingslijn 414"/>
          <p:cNvCxnSpPr/>
          <p:nvPr/>
        </p:nvCxnSpPr>
        <p:spPr>
          <a:xfrm>
            <a:off x="494030" y="228600"/>
            <a:ext cx="844931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416" name="Rechte verbindingslijn 415"/>
          <p:cNvCxnSpPr/>
          <p:nvPr/>
        </p:nvCxnSpPr>
        <p:spPr>
          <a:xfrm>
            <a:off x="490855" y="1021080"/>
            <a:ext cx="845566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7FA8F095-37FE-47BA-99E6-211CD74B5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71170" y="624205"/>
            <a:ext cx="8327390" cy="5364480"/>
          </a:xfrm>
          <a:prstGeom prst="rect">
            <a:avLst/>
          </a:prstGeom>
        </p:spPr>
      </p:pic>
      <p:pic>
        <p:nvPicPr>
          <p:cNvPr id="425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5925" y="6263640"/>
            <a:ext cx="2056765" cy="407670"/>
          </a:xfrm>
          <a:prstGeom prst="rect">
            <a:avLst/>
          </a:prstGeom>
        </p:spPr>
      </p:pic>
      <p:sp>
        <p:nvSpPr>
          <p:cNvPr id="419" name="Tijdelijke aanduiding voor tekst 418"/>
          <p:cNvSpPr>
            <a:spLocks noGrp="1"/>
          </p:cNvSpPr>
          <p:nvPr>
            <p:ph type="body" idx="10"/>
          </p:nvPr>
        </p:nvSpPr>
        <p:spPr>
          <a:xfrm>
            <a:off x="283845" y="228600"/>
            <a:ext cx="8839200" cy="3956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240" rIns="0" bIns="0" anchor="t">
            <a:normAutofit fontScale="77500" lnSpcReduction="20000"/>
          </a:bodyPr>
          <a:lstStyle/>
          <a:p>
            <a:pPr marL="228600" marR="0" indent="0" algn="l">
              <a:lnSpc>
                <a:spcPts val="3000"/>
              </a:lnSpc>
              <a:spcAft>
                <a:spcPts val="0"/>
              </a:spcAft>
            </a:pPr>
            <a:r>
              <a:rPr lang="nl-NL" sz="2950" b="1" spc="50">
                <a:solidFill>
                  <a:srgbClr val="005171"/>
                </a:solidFill>
                <a:latin typeface="Verdana" panose="02020603050405020304" pitchFamily="2"/>
              </a:rPr>
              <a:t>Scenario </a:t>
            </a:r>
          </a:p>
        </p:txBody>
      </p:sp>
      <p:graphicFrame>
        <p:nvGraphicFramePr>
          <p:cNvPr id="424" name="table 424"/>
          <p:cNvGraphicFramePr>
            <a:graphicFrameLocks noGrp="1"/>
          </p:cNvGraphicFramePr>
          <p:nvPr/>
        </p:nvGraphicFramePr>
        <p:xfrm>
          <a:off x="415925" y="6263640"/>
          <a:ext cx="8594725" cy="407670"/>
        </p:xfrm>
        <a:graphic>
          <a:graphicData uri="http://schemas.openxmlformats.org/drawingml/2006/table">
            <a:tbl>
              <a:tblPr/>
              <a:tblGrid>
                <a:gridCol w="2056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7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67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000"/>
                        </a:lnSpc>
                        <a:spcBef>
                          <a:spcPts val="905"/>
                        </a:spcBef>
                        <a:spcAft>
                          <a:spcPts val="1225"/>
                        </a:spcAft>
                      </a:pPr>
                      <a:r>
                        <a:rPr lang="nl-NL" sz="850" b="1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47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26" name="Rechte verbindingslijn 425"/>
          <p:cNvCxnSpPr/>
          <p:nvPr/>
        </p:nvCxnSpPr>
        <p:spPr>
          <a:xfrm>
            <a:off x="490855" y="231775"/>
            <a:ext cx="8445500" cy="0"/>
          </a:xfrm>
          <a:prstGeom prst="line">
            <a:avLst/>
          </a:prstGeom>
          <a:ln w="3810" cmpd="sng">
            <a:solidFill>
              <a:srgbClr val="6290A4"/>
            </a:solidFill>
          </a:ln>
        </p:spPr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1CAFB0F1-C819-4AC1-80A4-F7146694F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861560" y="2066290"/>
            <a:ext cx="3234055" cy="3240405"/>
          </a:xfrm>
          <a:prstGeom prst="rect">
            <a:avLst/>
          </a:prstGeom>
        </p:spPr>
      </p:pic>
      <p:pic>
        <p:nvPicPr>
          <p:cNvPr id="437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7830" y="6272530"/>
            <a:ext cx="2069465" cy="393700"/>
          </a:xfrm>
          <a:prstGeom prst="rect">
            <a:avLst/>
          </a:prstGeom>
        </p:spPr>
      </p:pic>
      <p:sp>
        <p:nvSpPr>
          <p:cNvPr id="429" name="Tijdelijke aanduiding voor tekst 428"/>
          <p:cNvSpPr>
            <a:spLocks noGrp="1"/>
          </p:cNvSpPr>
          <p:nvPr>
            <p:ph type="body" idx="10"/>
          </p:nvPr>
        </p:nvSpPr>
        <p:spPr>
          <a:xfrm>
            <a:off x="417830" y="266700"/>
            <a:ext cx="8590915" cy="797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590" rIns="0" bIns="0" anchor="t"/>
          <a:lstStyle/>
          <a:p>
            <a:pPr marL="45720" marR="0" indent="0" algn="l">
              <a:lnSpc>
                <a:spcPts val="3500"/>
              </a:lnSpc>
              <a:spcAft>
                <a:spcPts val="2570"/>
              </a:spcAft>
            </a:pPr>
            <a:r>
              <a:rPr lang="nl-NL" sz="2950" spc="-5">
                <a:solidFill>
                  <a:srgbClr val="005171"/>
                </a:solidFill>
                <a:latin typeface="Verdana" panose="02020603050405020304" pitchFamily="2"/>
              </a:rPr>
              <a:t>Onze visie </a:t>
            </a:r>
          </a:p>
        </p:txBody>
      </p:sp>
      <p:graphicFrame>
        <p:nvGraphicFramePr>
          <p:cNvPr id="432" name="table 432"/>
          <p:cNvGraphicFramePr>
            <a:graphicFrameLocks noGrp="1"/>
          </p:cNvGraphicFramePr>
          <p:nvPr/>
        </p:nvGraphicFramePr>
        <p:xfrm>
          <a:off x="417830" y="1338580"/>
          <a:ext cx="8590915" cy="3973830"/>
        </p:xfrm>
        <a:graphic>
          <a:graphicData uri="http://schemas.openxmlformats.org/drawingml/2006/table">
            <a:tbl>
              <a:tblPr/>
              <a:tblGrid>
                <a:gridCol w="4443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7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73830">
                <a:tc>
                  <a:txBody>
                    <a:bodyPr/>
                    <a:lstStyle/>
                    <a:p>
                      <a:pPr marL="137160" marR="0" indent="228600" algn="l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215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Duurzaamheid </a:t>
                      </a:r>
                    </a:p>
                    <a:p>
                      <a:pPr marL="137160" marR="0" indent="228600" algn="l">
                        <a:lnSpc>
                          <a:spcPts val="2600"/>
                        </a:lnSpc>
                        <a:spcBef>
                          <a:spcPts val="1140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215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Spreiding landbouw </a:t>
                      </a:r>
                    </a:p>
                    <a:p>
                      <a:pPr marL="137160" marR="0" indent="228600" algn="l">
                        <a:lnSpc>
                          <a:spcPts val="2600"/>
                        </a:lnSpc>
                        <a:spcBef>
                          <a:spcPts val="1115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215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Kringloop landbouw </a:t>
                      </a:r>
                    </a:p>
                    <a:p>
                      <a:pPr marL="137160" marR="0" indent="228600" algn="l">
                        <a:lnSpc>
                          <a:spcPts val="2600"/>
                        </a:lnSpc>
                        <a:spcBef>
                          <a:spcPts val="1115"/>
                        </a:spcBef>
                        <a:spcAft>
                          <a:spcPts val="17880"/>
                        </a:spcAft>
                        <a:buFont typeface="Verdana"/>
                        <a:buChar char="·"/>
                      </a:pPr>
                      <a:r>
                        <a:rPr lang="nl-NL" sz="215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Dorpsgevoel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6" name="table 436"/>
          <p:cNvGraphicFramePr>
            <a:graphicFrameLocks noGrp="1"/>
          </p:cNvGraphicFramePr>
          <p:nvPr/>
        </p:nvGraphicFramePr>
        <p:xfrm>
          <a:off x="417830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69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48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38" name="Rechte verbindingslijn 437"/>
          <p:cNvCxnSpPr/>
          <p:nvPr/>
        </p:nvCxnSpPr>
        <p:spPr>
          <a:xfrm>
            <a:off x="417830" y="274320"/>
            <a:ext cx="852551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439" name="Rechte verbindingslijn 438"/>
          <p:cNvCxnSpPr/>
          <p:nvPr/>
        </p:nvCxnSpPr>
        <p:spPr>
          <a:xfrm>
            <a:off x="417830" y="1066800"/>
            <a:ext cx="8528685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BF7D135-2937-4BF5-A9F8-DA9653433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32740" y="66675"/>
            <a:ext cx="8644890" cy="5818505"/>
          </a:xfrm>
          <a:prstGeom prst="rect">
            <a:avLst/>
          </a:prstGeom>
        </p:spPr>
      </p:pic>
      <p:pic>
        <p:nvPicPr>
          <p:cNvPr id="448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98780" y="6072505"/>
            <a:ext cx="2094865" cy="594360"/>
          </a:xfrm>
          <a:prstGeom prst="rect">
            <a:avLst/>
          </a:prstGeom>
        </p:spPr>
      </p:pic>
      <p:sp>
        <p:nvSpPr>
          <p:cNvPr id="444" name="Tijdelijke aanduiding voor tekst 443"/>
          <p:cNvSpPr>
            <a:spLocks noGrp="1"/>
          </p:cNvSpPr>
          <p:nvPr>
            <p:ph type="body" idx="10"/>
          </p:nvPr>
        </p:nvSpPr>
        <p:spPr>
          <a:xfrm>
            <a:off x="235585" y="5885180"/>
            <a:ext cx="8839200" cy="187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182880" marR="0" indent="0" algn="l">
              <a:lnSpc>
                <a:spcPts val="1400"/>
              </a:lnSpc>
              <a:spcAft>
                <a:spcPts val="25"/>
              </a:spcAft>
              <a:tabLst>
                <a:tab pos="2926080" algn="l"/>
                <a:tab pos="5806440" algn="l"/>
              </a:tabLst>
            </a:pPr>
            <a:r>
              <a:rPr lang="nl-NL" sz="1300" b="1" spc="-20">
                <a:solidFill>
                  <a:srgbClr val="005171"/>
                </a:solidFill>
                <a:latin typeface="Verdana" panose="02020603050405020304" pitchFamily="2"/>
              </a:rPr>
              <a:t>Wonen Mobiliteit Natuur &amp; recreatie </a:t>
            </a:r>
          </a:p>
        </p:txBody>
      </p:sp>
      <p:graphicFrame>
        <p:nvGraphicFramePr>
          <p:cNvPr id="447" name="table 447"/>
          <p:cNvGraphicFramePr>
            <a:graphicFrameLocks noGrp="1"/>
          </p:cNvGraphicFramePr>
          <p:nvPr/>
        </p:nvGraphicFramePr>
        <p:xfrm>
          <a:off x="398780" y="6072505"/>
          <a:ext cx="8612505" cy="594360"/>
        </p:xfrm>
        <a:graphic>
          <a:graphicData uri="http://schemas.openxmlformats.org/drawingml/2006/table">
            <a:tbl>
              <a:tblPr/>
              <a:tblGrid>
                <a:gridCol w="2094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000"/>
                        </a:lnSpc>
                        <a:spcBef>
                          <a:spcPts val="2410"/>
                        </a:spcBef>
                        <a:spcAft>
                          <a:spcPts val="1220"/>
                        </a:spcAft>
                      </a:pPr>
                      <a:r>
                        <a:rPr lang="nl-NL" sz="850" b="1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49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3B553887-F153-453F-9D68-8BF727CFA3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tekst 33"/>
          <p:cNvSpPr>
            <a:spLocks noGrp="1"/>
          </p:cNvSpPr>
          <p:nvPr>
            <p:ph type="body" idx="10"/>
          </p:nvPr>
        </p:nvSpPr>
        <p:spPr>
          <a:xfrm>
            <a:off x="178435" y="146050"/>
            <a:ext cx="8819515" cy="6606540"/>
          </a:xfrm>
          <a:prstGeom prst="rect">
            <a:avLst/>
          </a:prstGeom>
          <a:solidFill>
            <a:srgbClr val="FDFD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3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78435" y="146050"/>
            <a:ext cx="8819515" cy="6606540"/>
          </a:xfrm>
          <a:prstGeom prst="rect">
            <a:avLst/>
          </a:prstGeom>
        </p:spPr>
      </p:pic>
      <p:sp>
        <p:nvSpPr>
          <p:cNvPr id="37" name="Tijdelijke aanduiding voor tekst 36"/>
          <p:cNvSpPr>
            <a:spLocks noGrp="1"/>
          </p:cNvSpPr>
          <p:nvPr>
            <p:ph type="body" idx="10"/>
          </p:nvPr>
        </p:nvSpPr>
        <p:spPr>
          <a:xfrm>
            <a:off x="8840470" y="6366510"/>
            <a:ext cx="15430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50" spc="0">
                <a:solidFill>
                  <a:srgbClr val="015170"/>
                </a:solidFill>
                <a:latin typeface="Verdana" panose="02020603050405020304" pitchFamily="2"/>
              </a:rPr>
              <a:t>5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632960" y="1112520"/>
            <a:ext cx="4145280" cy="4907280"/>
          </a:xfrm>
          <a:prstGeom prst="rect">
            <a:avLst/>
          </a:prstGeom>
        </p:spPr>
      </p:pic>
      <p:pic>
        <p:nvPicPr>
          <p:cNvPr id="458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7830" y="6272530"/>
            <a:ext cx="2069465" cy="393700"/>
          </a:xfrm>
          <a:prstGeom prst="rect">
            <a:avLst/>
          </a:prstGeom>
        </p:spPr>
      </p:pic>
      <p:sp>
        <p:nvSpPr>
          <p:cNvPr id="451" name="Tijdelijke aanduiding voor tekst 450"/>
          <p:cNvSpPr>
            <a:spLocks noGrp="1"/>
          </p:cNvSpPr>
          <p:nvPr>
            <p:ph type="body" idx="10"/>
          </p:nvPr>
        </p:nvSpPr>
        <p:spPr>
          <a:xfrm>
            <a:off x="294640" y="215900"/>
            <a:ext cx="8839200" cy="8966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228600" marR="0" indent="0" algn="l">
              <a:lnSpc>
                <a:spcPts val="3500"/>
              </a:lnSpc>
              <a:spcAft>
                <a:spcPts val="3265"/>
              </a:spcAft>
            </a:pPr>
            <a:r>
              <a:rPr lang="nl-NL" sz="2950" spc="5">
                <a:solidFill>
                  <a:srgbClr val="005171"/>
                </a:solidFill>
                <a:latin typeface="Verdana" panose="02020603050405020304" pitchFamily="2"/>
              </a:rPr>
              <a:t>Innovatieve landbouw </a:t>
            </a:r>
          </a:p>
        </p:txBody>
      </p:sp>
      <p:sp>
        <p:nvSpPr>
          <p:cNvPr id="452" name="Tijdelijke aanduiding voor tekst 451"/>
          <p:cNvSpPr>
            <a:spLocks noGrp="1"/>
          </p:cNvSpPr>
          <p:nvPr>
            <p:ph type="body" idx="10"/>
          </p:nvPr>
        </p:nvSpPr>
        <p:spPr>
          <a:xfrm>
            <a:off x="433070" y="1112520"/>
            <a:ext cx="2806700" cy="4907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5">
                <a:solidFill>
                  <a:srgbClr val="005171"/>
                </a:solidFill>
                <a:latin typeface="Verdana" panose="02020603050405020304" pitchFamily="2"/>
              </a:rPr>
              <a:t>Big Data (GMO’s)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Mozaïeklandschap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5">
                <a:solidFill>
                  <a:srgbClr val="005171"/>
                </a:solidFill>
                <a:latin typeface="Verdana" panose="02020603050405020304" pitchFamily="2"/>
              </a:rPr>
              <a:t>Zero waste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Duurzame energie </a:t>
            </a:r>
          </a:p>
          <a:p>
            <a:pPr marL="0" marR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Hoogopgeleiden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16080"/>
              </a:spcAft>
              <a:buFont typeface="Verdana"/>
              <a:buChar char="·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Lokale markten </a:t>
            </a:r>
          </a:p>
        </p:txBody>
      </p:sp>
      <p:graphicFrame>
        <p:nvGraphicFramePr>
          <p:cNvPr id="457" name="table 457"/>
          <p:cNvGraphicFramePr>
            <a:graphicFrameLocks noGrp="1"/>
          </p:cNvGraphicFramePr>
          <p:nvPr/>
        </p:nvGraphicFramePr>
        <p:xfrm>
          <a:off x="417830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69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50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59" name="Rechte verbindingslijn 458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3175" cmpd="sng">
            <a:solidFill>
              <a:srgbClr val="6892B7"/>
            </a:solidFill>
          </a:ln>
        </p:spPr>
      </p:cxnSp>
      <p:cxnSp>
        <p:nvCxnSpPr>
          <p:cNvPr id="460" name="Rechte verbindingslijn 459"/>
          <p:cNvCxnSpPr/>
          <p:nvPr/>
        </p:nvCxnSpPr>
        <p:spPr>
          <a:xfrm>
            <a:off x="490855" y="102108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DB9FBE8-C751-4B98-8549-F53F789A34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487295" y="1129030"/>
            <a:ext cx="4160520" cy="3941445"/>
          </a:xfrm>
          <a:prstGeom prst="rect">
            <a:avLst/>
          </a:prstGeom>
        </p:spPr>
      </p:pic>
      <p:pic>
        <p:nvPicPr>
          <p:cNvPr id="468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5925" y="6272530"/>
            <a:ext cx="2071370" cy="402590"/>
          </a:xfrm>
          <a:prstGeom prst="rect">
            <a:avLst/>
          </a:prstGeom>
        </p:spPr>
      </p:pic>
      <p:graphicFrame>
        <p:nvGraphicFramePr>
          <p:cNvPr id="467" name="table 467"/>
          <p:cNvGraphicFramePr>
            <a:graphicFrameLocks noGrp="1"/>
          </p:cNvGraphicFramePr>
          <p:nvPr/>
        </p:nvGraphicFramePr>
        <p:xfrm>
          <a:off x="415925" y="6272530"/>
          <a:ext cx="8589645" cy="402590"/>
        </p:xfrm>
        <a:graphic>
          <a:graphicData uri="http://schemas.openxmlformats.org/drawingml/2006/table">
            <a:tbl>
              <a:tblPr/>
              <a:tblGrid>
                <a:gridCol w="207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59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20"/>
                        </a:spcBef>
                        <a:spcAft>
                          <a:spcPts val="1275"/>
                        </a:spcAft>
                      </a:pPr>
                      <a:r>
                        <a:rPr lang="nl-NL" sz="95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51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69" name="Rechte verbindingslijn 468"/>
          <p:cNvCxnSpPr/>
          <p:nvPr/>
        </p:nvCxnSpPr>
        <p:spPr>
          <a:xfrm>
            <a:off x="488950" y="228600"/>
            <a:ext cx="8449945" cy="0"/>
          </a:xfrm>
          <a:prstGeom prst="line">
            <a:avLst/>
          </a:prstGeom>
          <a:ln w="4445" cmpd="sng">
            <a:solidFill>
              <a:srgbClr val="6595A9"/>
            </a:solidFill>
          </a:ln>
        </p:spPr>
      </p:cxnSp>
      <p:cxnSp>
        <p:nvCxnSpPr>
          <p:cNvPr id="470" name="Rechte verbindingslijn 469"/>
          <p:cNvCxnSpPr/>
          <p:nvPr/>
        </p:nvCxnSpPr>
        <p:spPr>
          <a:xfrm>
            <a:off x="488950" y="1019810"/>
            <a:ext cx="8449945" cy="0"/>
          </a:xfrm>
          <a:prstGeom prst="line">
            <a:avLst/>
          </a:prstGeom>
          <a:ln w="4445" cmpd="sng">
            <a:solidFill>
              <a:srgbClr val="005171"/>
            </a:solidFill>
          </a:ln>
        </p:spPr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F43F964C-B942-4956-A208-5B1798063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1753870"/>
            <a:ext cx="6666865" cy="3196590"/>
          </a:xfrm>
          <a:prstGeom prst="rect">
            <a:avLst/>
          </a:prstGeom>
        </p:spPr>
      </p:pic>
      <p:pic>
        <p:nvPicPr>
          <p:cNvPr id="478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98780" y="6263640"/>
            <a:ext cx="2094865" cy="403225"/>
          </a:xfrm>
          <a:prstGeom prst="rect">
            <a:avLst/>
          </a:prstGeom>
        </p:spPr>
      </p:pic>
      <p:graphicFrame>
        <p:nvGraphicFramePr>
          <p:cNvPr id="477" name="table 477"/>
          <p:cNvGraphicFramePr>
            <a:graphicFrameLocks noGrp="1"/>
          </p:cNvGraphicFramePr>
          <p:nvPr/>
        </p:nvGraphicFramePr>
        <p:xfrm>
          <a:off x="398780" y="6263640"/>
          <a:ext cx="8612505" cy="403225"/>
        </p:xfrm>
        <a:graphic>
          <a:graphicData uri="http://schemas.openxmlformats.org/drawingml/2006/table">
            <a:tbl>
              <a:tblPr/>
              <a:tblGrid>
                <a:gridCol w="2094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225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95"/>
                        </a:spcBef>
                        <a:spcAft>
                          <a:spcPts val="1210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52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79" name="Rechte verbindingslijn 478"/>
          <p:cNvCxnSpPr/>
          <p:nvPr/>
        </p:nvCxnSpPr>
        <p:spPr>
          <a:xfrm>
            <a:off x="490220" y="228600"/>
            <a:ext cx="8446770" cy="0"/>
          </a:xfrm>
          <a:prstGeom prst="line">
            <a:avLst/>
          </a:prstGeom>
          <a:ln w="4445" cmpd="sng">
            <a:solidFill>
              <a:srgbClr val="6595A9"/>
            </a:solidFill>
          </a:ln>
        </p:spPr>
      </p:cxnSp>
      <p:cxnSp>
        <p:nvCxnSpPr>
          <p:cNvPr id="480" name="Rechte verbindingslijn 479"/>
          <p:cNvCxnSpPr/>
          <p:nvPr/>
        </p:nvCxnSpPr>
        <p:spPr>
          <a:xfrm>
            <a:off x="490220" y="1022350"/>
            <a:ext cx="8446770" cy="0"/>
          </a:xfrm>
          <a:prstGeom prst="line">
            <a:avLst/>
          </a:prstGeom>
          <a:ln w="8255" cmpd="sng">
            <a:solidFill>
              <a:srgbClr val="005171"/>
            </a:solidFill>
          </a:ln>
        </p:spPr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9A1A74AE-5181-4C7D-B0B5-9C88791EE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32740" y="66675"/>
            <a:ext cx="8644890" cy="5818505"/>
          </a:xfrm>
          <a:prstGeom prst="rect">
            <a:avLst/>
          </a:prstGeom>
        </p:spPr>
      </p:pic>
      <p:pic>
        <p:nvPicPr>
          <p:cNvPr id="489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98780" y="6072505"/>
            <a:ext cx="2094865" cy="594360"/>
          </a:xfrm>
          <a:prstGeom prst="rect">
            <a:avLst/>
          </a:prstGeom>
        </p:spPr>
      </p:pic>
      <p:sp>
        <p:nvSpPr>
          <p:cNvPr id="485" name="Tijdelijke aanduiding voor tekst 484"/>
          <p:cNvSpPr>
            <a:spLocks noGrp="1"/>
          </p:cNvSpPr>
          <p:nvPr>
            <p:ph type="body" idx="10"/>
          </p:nvPr>
        </p:nvSpPr>
        <p:spPr>
          <a:xfrm>
            <a:off x="235585" y="5885180"/>
            <a:ext cx="8839200" cy="187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182880" marR="0" indent="0" algn="l">
              <a:lnSpc>
                <a:spcPts val="1400"/>
              </a:lnSpc>
              <a:spcAft>
                <a:spcPts val="25"/>
              </a:spcAft>
              <a:tabLst>
                <a:tab pos="2926080" algn="l"/>
                <a:tab pos="5806440" algn="l"/>
              </a:tabLst>
            </a:pPr>
            <a:r>
              <a:rPr lang="nl-NL" sz="1300" b="1" spc="-20">
                <a:solidFill>
                  <a:srgbClr val="005171"/>
                </a:solidFill>
                <a:latin typeface="Verdana" panose="02020603050405020304" pitchFamily="2"/>
              </a:rPr>
              <a:t>Wonen Mobiliteit Natuur &amp; recreatie </a:t>
            </a:r>
          </a:p>
        </p:txBody>
      </p:sp>
      <p:graphicFrame>
        <p:nvGraphicFramePr>
          <p:cNvPr id="488" name="table 488"/>
          <p:cNvGraphicFramePr>
            <a:graphicFrameLocks noGrp="1"/>
          </p:cNvGraphicFramePr>
          <p:nvPr/>
        </p:nvGraphicFramePr>
        <p:xfrm>
          <a:off x="398780" y="6072505"/>
          <a:ext cx="8612505" cy="594360"/>
        </p:xfrm>
        <a:graphic>
          <a:graphicData uri="http://schemas.openxmlformats.org/drawingml/2006/table">
            <a:tbl>
              <a:tblPr/>
              <a:tblGrid>
                <a:gridCol w="2094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000"/>
                        </a:lnSpc>
                        <a:spcBef>
                          <a:spcPts val="2410"/>
                        </a:spcBef>
                        <a:spcAft>
                          <a:spcPts val="1220"/>
                        </a:spcAft>
                      </a:pPr>
                      <a:r>
                        <a:rPr lang="nl-NL" sz="850" b="1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53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C074303E-FC3F-470A-A41A-5ADF6F71C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485890" y="1475105"/>
            <a:ext cx="2414270" cy="4221480"/>
          </a:xfrm>
          <a:prstGeom prst="rect">
            <a:avLst/>
          </a:prstGeom>
        </p:spPr>
      </p:pic>
      <p:pic>
        <p:nvPicPr>
          <p:cNvPr id="497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365375" y="3453130"/>
            <a:ext cx="3364865" cy="2243455"/>
          </a:xfrm>
          <a:prstGeom prst="rect">
            <a:avLst/>
          </a:prstGeom>
        </p:spPr>
      </p:pic>
      <p:pic>
        <p:nvPicPr>
          <p:cNvPr id="501" name="Image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17830" y="6272530"/>
            <a:ext cx="2069465" cy="393700"/>
          </a:xfrm>
          <a:prstGeom prst="rect">
            <a:avLst/>
          </a:prstGeom>
        </p:spPr>
      </p:pic>
      <p:sp>
        <p:nvSpPr>
          <p:cNvPr id="492" name="Tijdelijke aanduiding voor tekst 491"/>
          <p:cNvSpPr>
            <a:spLocks noGrp="1"/>
          </p:cNvSpPr>
          <p:nvPr>
            <p:ph type="body" idx="10"/>
          </p:nvPr>
        </p:nvSpPr>
        <p:spPr>
          <a:xfrm>
            <a:off x="299085" y="215900"/>
            <a:ext cx="8839200" cy="802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228600" marR="0" indent="0" algn="l">
              <a:lnSpc>
                <a:spcPts val="3500"/>
              </a:lnSpc>
              <a:spcAft>
                <a:spcPts val="2545"/>
              </a:spcAft>
            </a:pPr>
            <a:r>
              <a:rPr lang="nl-NL" sz="2950" spc="-60">
                <a:solidFill>
                  <a:srgbClr val="005171"/>
                </a:solidFill>
                <a:latin typeface="Verdana" panose="02020603050405020304" pitchFamily="2"/>
              </a:rPr>
              <a:t>Wonen </a:t>
            </a:r>
          </a:p>
        </p:txBody>
      </p:sp>
      <p:graphicFrame>
        <p:nvGraphicFramePr>
          <p:cNvPr id="495" name="table 495"/>
          <p:cNvGraphicFramePr>
            <a:graphicFrameLocks noGrp="1"/>
          </p:cNvGraphicFramePr>
          <p:nvPr/>
        </p:nvGraphicFramePr>
        <p:xfrm>
          <a:off x="299085" y="1338580"/>
          <a:ext cx="8839200" cy="4362450"/>
        </p:xfrm>
        <a:graphic>
          <a:graphicData uri="http://schemas.openxmlformats.org/drawingml/2006/table">
            <a:tbl>
              <a:tblPr/>
              <a:tblGrid>
                <a:gridCol w="580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0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14550">
                <a:tc>
                  <a:txBody>
                    <a:bodyPr/>
                    <a:lstStyle/>
                    <a:p>
                      <a:pPr marL="228600" marR="0" indent="274320" algn="l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215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Ruimere opzet kernen </a:t>
                      </a:r>
                    </a:p>
                    <a:p>
                      <a:pPr marL="228600" marR="0" indent="274320" algn="l">
                        <a:lnSpc>
                          <a:spcPts val="2600"/>
                        </a:lnSpc>
                        <a:spcBef>
                          <a:spcPts val="1135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215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Lokale markten </a:t>
                      </a:r>
                    </a:p>
                    <a:p>
                      <a:pPr marL="228600" marR="0" indent="274320" algn="l">
                        <a:lnSpc>
                          <a:spcPts val="2600"/>
                        </a:lnSpc>
                        <a:spcBef>
                          <a:spcPts val="1120"/>
                        </a:spcBef>
                        <a:spcAft>
                          <a:spcPts val="6955"/>
                        </a:spcAft>
                        <a:buFont typeface="Verdana"/>
                        <a:buChar char="·"/>
                      </a:pPr>
                      <a:r>
                        <a:rPr lang="nl-NL" sz="215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Vergrijzing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00" name="table 500"/>
          <p:cNvGraphicFramePr>
            <a:graphicFrameLocks noGrp="1"/>
          </p:cNvGraphicFramePr>
          <p:nvPr/>
        </p:nvGraphicFramePr>
        <p:xfrm>
          <a:off x="417830" y="6272530"/>
          <a:ext cx="8594090" cy="393700"/>
        </p:xfrm>
        <a:graphic>
          <a:graphicData uri="http://schemas.openxmlformats.org/drawingml/2006/table">
            <a:tbl>
              <a:tblPr/>
              <a:tblGrid>
                <a:gridCol w="2069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54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02" name="Rechte verbindingslijn 501"/>
          <p:cNvCxnSpPr/>
          <p:nvPr/>
        </p:nvCxnSpPr>
        <p:spPr>
          <a:xfrm>
            <a:off x="494030" y="228600"/>
            <a:ext cx="8449310" cy="0"/>
          </a:xfrm>
          <a:prstGeom prst="line">
            <a:avLst/>
          </a:prstGeom>
          <a:ln w="3175" cmpd="sng">
            <a:solidFill>
              <a:srgbClr val="6896AB"/>
            </a:solidFill>
          </a:ln>
        </p:spPr>
      </p:cxnSp>
      <p:cxnSp>
        <p:nvCxnSpPr>
          <p:cNvPr id="503" name="Rechte verbindingslijn 502"/>
          <p:cNvCxnSpPr/>
          <p:nvPr/>
        </p:nvCxnSpPr>
        <p:spPr>
          <a:xfrm>
            <a:off x="490855" y="1021080"/>
            <a:ext cx="845566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F55F278-DCFF-405F-93E1-40B2E07C2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jdelijke aanduiding voor tekst 505"/>
          <p:cNvSpPr>
            <a:spLocks noGrp="1"/>
          </p:cNvSpPr>
          <p:nvPr>
            <p:ph type="body" idx="10"/>
          </p:nvPr>
        </p:nvSpPr>
        <p:spPr>
          <a:xfrm>
            <a:off x="398780" y="225425"/>
            <a:ext cx="8612505" cy="6441440"/>
          </a:xfrm>
          <a:prstGeom prst="rect">
            <a:avLst/>
          </a:prstGeom>
          <a:solidFill>
            <a:srgbClr val="FDFD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508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98780" y="225425"/>
            <a:ext cx="8554085" cy="6441440"/>
          </a:xfrm>
          <a:prstGeom prst="rect">
            <a:avLst/>
          </a:prstGeom>
        </p:spPr>
      </p:pic>
      <p:sp>
        <p:nvSpPr>
          <p:cNvPr id="509" name="Tijdelijke aanduiding voor tekst 508"/>
          <p:cNvSpPr>
            <a:spLocks noGrp="1"/>
          </p:cNvSpPr>
          <p:nvPr>
            <p:ph type="body" idx="10"/>
          </p:nvPr>
        </p:nvSpPr>
        <p:spPr>
          <a:xfrm>
            <a:off x="8752840" y="6405245"/>
            <a:ext cx="25844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5">
                <a:solidFill>
                  <a:srgbClr val="015272"/>
                </a:solidFill>
                <a:latin typeface="Verdana" panose="02020603050405020304" pitchFamily="2"/>
              </a:rPr>
              <a:t>55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CF2636-4493-4D5B-B514-253E6B9F1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32740" y="66675"/>
            <a:ext cx="8644890" cy="5818505"/>
          </a:xfrm>
          <a:prstGeom prst="rect">
            <a:avLst/>
          </a:prstGeom>
        </p:spPr>
      </p:pic>
      <p:pic>
        <p:nvPicPr>
          <p:cNvPr id="518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98780" y="6072505"/>
            <a:ext cx="2094865" cy="594360"/>
          </a:xfrm>
          <a:prstGeom prst="rect">
            <a:avLst/>
          </a:prstGeom>
        </p:spPr>
      </p:pic>
      <p:sp>
        <p:nvSpPr>
          <p:cNvPr id="514" name="Tijdelijke aanduiding voor tekst 513"/>
          <p:cNvSpPr>
            <a:spLocks noGrp="1"/>
          </p:cNvSpPr>
          <p:nvPr>
            <p:ph type="body" idx="10"/>
          </p:nvPr>
        </p:nvSpPr>
        <p:spPr>
          <a:xfrm>
            <a:off x="235585" y="5885180"/>
            <a:ext cx="8839200" cy="187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182880" marR="0" indent="0" algn="l">
              <a:lnSpc>
                <a:spcPts val="1400"/>
              </a:lnSpc>
              <a:spcAft>
                <a:spcPts val="25"/>
              </a:spcAft>
              <a:tabLst>
                <a:tab pos="2926080" algn="l"/>
                <a:tab pos="5806440" algn="l"/>
              </a:tabLst>
            </a:pPr>
            <a:r>
              <a:rPr lang="nl-NL" sz="1300" b="1" spc="-20">
                <a:solidFill>
                  <a:srgbClr val="005171"/>
                </a:solidFill>
                <a:latin typeface="Verdana" panose="02020603050405020304" pitchFamily="2"/>
              </a:rPr>
              <a:t>Wonen Mobiliteit Natuur &amp; recreatie </a:t>
            </a:r>
          </a:p>
        </p:txBody>
      </p:sp>
      <p:graphicFrame>
        <p:nvGraphicFramePr>
          <p:cNvPr id="517" name="table 517"/>
          <p:cNvGraphicFramePr>
            <a:graphicFrameLocks noGrp="1"/>
          </p:cNvGraphicFramePr>
          <p:nvPr/>
        </p:nvGraphicFramePr>
        <p:xfrm>
          <a:off x="398780" y="6072505"/>
          <a:ext cx="8612505" cy="594360"/>
        </p:xfrm>
        <a:graphic>
          <a:graphicData uri="http://schemas.openxmlformats.org/drawingml/2006/table">
            <a:tbl>
              <a:tblPr/>
              <a:tblGrid>
                <a:gridCol w="2094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000"/>
                        </a:lnSpc>
                        <a:spcBef>
                          <a:spcPts val="2410"/>
                        </a:spcBef>
                        <a:spcAft>
                          <a:spcPts val="1220"/>
                        </a:spcAft>
                      </a:pPr>
                      <a:r>
                        <a:rPr lang="nl-NL" sz="850" b="1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56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727C991B-D255-4BB4-A29B-3C83BC5F1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ijdelijke aanduiding voor tekst 520"/>
          <p:cNvSpPr>
            <a:spLocks noGrp="1"/>
          </p:cNvSpPr>
          <p:nvPr>
            <p:ph type="body" idx="10"/>
          </p:nvPr>
        </p:nvSpPr>
        <p:spPr>
          <a:xfrm>
            <a:off x="417830" y="226060"/>
            <a:ext cx="8590915" cy="6440170"/>
          </a:xfrm>
          <a:prstGeom prst="rect">
            <a:avLst/>
          </a:prstGeom>
          <a:solidFill>
            <a:srgbClr val="FEFEF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52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226060"/>
            <a:ext cx="8531225" cy="6440170"/>
          </a:xfrm>
          <a:prstGeom prst="rect">
            <a:avLst/>
          </a:prstGeom>
        </p:spPr>
      </p:pic>
      <p:sp>
        <p:nvSpPr>
          <p:cNvPr id="524" name="Tijdelijke aanduiding voor tekst 523"/>
          <p:cNvSpPr>
            <a:spLocks noGrp="1"/>
          </p:cNvSpPr>
          <p:nvPr>
            <p:ph type="body" idx="10"/>
          </p:nvPr>
        </p:nvSpPr>
        <p:spPr>
          <a:xfrm>
            <a:off x="8752205" y="6400800"/>
            <a:ext cx="25654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0">
                <a:solidFill>
                  <a:srgbClr val="005171"/>
                </a:solidFill>
                <a:latin typeface="Verdana" panose="02020603050405020304" pitchFamily="2"/>
              </a:rPr>
              <a:t>57 </a:t>
            </a:r>
          </a:p>
        </p:txBody>
      </p:sp>
      <p:sp>
        <p:nvSpPr>
          <p:cNvPr id="525" name="Tijdelijke aanduiding voor tekst 524"/>
          <p:cNvSpPr>
            <a:spLocks noGrp="1"/>
          </p:cNvSpPr>
          <p:nvPr>
            <p:ph type="body" idx="10"/>
          </p:nvPr>
        </p:nvSpPr>
        <p:spPr>
          <a:xfrm>
            <a:off x="545465" y="323215"/>
            <a:ext cx="1697990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950" spc="-114">
                <a:solidFill>
                  <a:srgbClr val="005171"/>
                </a:solidFill>
                <a:latin typeface="Verdana" panose="02020603050405020304" pitchFamily="2"/>
              </a:rPr>
              <a:t>Mobiliteit </a:t>
            </a:r>
          </a:p>
        </p:txBody>
      </p:sp>
      <p:sp>
        <p:nvSpPr>
          <p:cNvPr id="526" name="Tijdelijke aanduiding voor tekst 525"/>
          <p:cNvSpPr>
            <a:spLocks noGrp="1"/>
          </p:cNvSpPr>
          <p:nvPr>
            <p:ph type="body" idx="10"/>
          </p:nvPr>
        </p:nvSpPr>
        <p:spPr>
          <a:xfrm>
            <a:off x="542290" y="1347470"/>
            <a:ext cx="2822575" cy="2768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28600" algn="l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Zelfrijdende auto’s </a:t>
            </a:r>
          </a:p>
        </p:txBody>
      </p:sp>
      <p:sp>
        <p:nvSpPr>
          <p:cNvPr id="527" name="Tijdelijke aanduiding voor tekst 526"/>
          <p:cNvSpPr>
            <a:spLocks noGrp="1"/>
          </p:cNvSpPr>
          <p:nvPr>
            <p:ph type="body" idx="10"/>
          </p:nvPr>
        </p:nvSpPr>
        <p:spPr>
          <a:xfrm>
            <a:off x="542290" y="1624330"/>
            <a:ext cx="2334895" cy="8902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0170" rIns="0" bIns="0" anchor="t"/>
          <a:lstStyle/>
          <a:p>
            <a:pPr marL="0" marR="0" indent="228600" algn="l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80">
                <a:solidFill>
                  <a:srgbClr val="005171"/>
                </a:solidFill>
                <a:latin typeface="Verdana" panose="02020603050405020304" pitchFamily="2"/>
              </a:rPr>
              <a:t>Fietssnelwegen </a:t>
            </a:r>
          </a:p>
          <a:p>
            <a:pPr marL="0" marR="0" indent="228600" algn="l">
              <a:lnSpc>
                <a:spcPts val="2700"/>
              </a:lnSpc>
              <a:spcBef>
                <a:spcPts val="57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Flexibel OV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45DB1EA-14F7-44DF-AB82-F03344DB0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32740" y="66675"/>
            <a:ext cx="8644890" cy="5818505"/>
          </a:xfrm>
          <a:prstGeom prst="rect">
            <a:avLst/>
          </a:prstGeom>
        </p:spPr>
      </p:pic>
      <p:pic>
        <p:nvPicPr>
          <p:cNvPr id="536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98780" y="6072505"/>
            <a:ext cx="2094865" cy="594360"/>
          </a:xfrm>
          <a:prstGeom prst="rect">
            <a:avLst/>
          </a:prstGeom>
        </p:spPr>
      </p:pic>
      <p:sp>
        <p:nvSpPr>
          <p:cNvPr id="532" name="Tijdelijke aanduiding voor tekst 531"/>
          <p:cNvSpPr>
            <a:spLocks noGrp="1"/>
          </p:cNvSpPr>
          <p:nvPr>
            <p:ph type="body" idx="10"/>
          </p:nvPr>
        </p:nvSpPr>
        <p:spPr>
          <a:xfrm>
            <a:off x="235585" y="5885180"/>
            <a:ext cx="8839200" cy="187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182880" marR="0" indent="0" algn="l">
              <a:lnSpc>
                <a:spcPts val="1400"/>
              </a:lnSpc>
              <a:spcAft>
                <a:spcPts val="25"/>
              </a:spcAft>
              <a:tabLst>
                <a:tab pos="2926080" algn="l"/>
                <a:tab pos="5806440" algn="l"/>
              </a:tabLst>
            </a:pPr>
            <a:r>
              <a:rPr lang="nl-NL" sz="1300" b="1" spc="-20">
                <a:solidFill>
                  <a:srgbClr val="005171"/>
                </a:solidFill>
                <a:latin typeface="Verdana" panose="02020603050405020304" pitchFamily="2"/>
              </a:rPr>
              <a:t>Wonen Mobiliteit Natuur &amp; recreatie </a:t>
            </a:r>
          </a:p>
        </p:txBody>
      </p:sp>
      <p:graphicFrame>
        <p:nvGraphicFramePr>
          <p:cNvPr id="535" name="table 535"/>
          <p:cNvGraphicFramePr>
            <a:graphicFrameLocks noGrp="1"/>
          </p:cNvGraphicFramePr>
          <p:nvPr/>
        </p:nvGraphicFramePr>
        <p:xfrm>
          <a:off x="398780" y="6072505"/>
          <a:ext cx="8612505" cy="594360"/>
        </p:xfrm>
        <a:graphic>
          <a:graphicData uri="http://schemas.openxmlformats.org/drawingml/2006/table">
            <a:tbl>
              <a:tblPr/>
              <a:tblGrid>
                <a:gridCol w="2094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000"/>
                        </a:lnSpc>
                        <a:spcBef>
                          <a:spcPts val="2410"/>
                        </a:spcBef>
                        <a:spcAft>
                          <a:spcPts val="1220"/>
                        </a:spcAft>
                      </a:pPr>
                      <a:r>
                        <a:rPr lang="nl-NL" sz="850" b="1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59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03AD414F-413A-4EC3-838C-1E2C0FC86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66065" y="225425"/>
            <a:ext cx="8745220" cy="6441440"/>
          </a:xfrm>
          <a:prstGeom prst="rect">
            <a:avLst/>
          </a:prstGeom>
        </p:spPr>
      </p:pic>
      <p:sp>
        <p:nvSpPr>
          <p:cNvPr id="541" name="Tijdelijke aanduiding voor tekst 540"/>
          <p:cNvSpPr>
            <a:spLocks noGrp="1"/>
          </p:cNvSpPr>
          <p:nvPr>
            <p:ph type="body" idx="10"/>
          </p:nvPr>
        </p:nvSpPr>
        <p:spPr>
          <a:xfrm>
            <a:off x="540385" y="1250950"/>
            <a:ext cx="2286000" cy="906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28600" algn="l">
              <a:lnSpc>
                <a:spcPts val="33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Meer vrije tijd </a:t>
            </a:r>
          </a:p>
          <a:p>
            <a:pPr marL="0" marR="0" indent="228600" algn="l">
              <a:lnSpc>
                <a:spcPts val="3500"/>
              </a:lnSpc>
              <a:spcBef>
                <a:spcPts val="20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60">
                <a:solidFill>
                  <a:srgbClr val="005171"/>
                </a:solidFill>
                <a:latin typeface="Verdana" panose="02020603050405020304" pitchFamily="2"/>
              </a:rPr>
              <a:t>Cultuurhistorie </a:t>
            </a:r>
          </a:p>
        </p:txBody>
      </p:sp>
      <p:sp>
        <p:nvSpPr>
          <p:cNvPr id="542" name="Tijdelijke aanduiding voor tekst 541"/>
          <p:cNvSpPr>
            <a:spLocks noGrp="1"/>
          </p:cNvSpPr>
          <p:nvPr>
            <p:ph type="body" idx="10"/>
          </p:nvPr>
        </p:nvSpPr>
        <p:spPr>
          <a:xfrm>
            <a:off x="8748395" y="6372860"/>
            <a:ext cx="262890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45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114">
                <a:solidFill>
                  <a:srgbClr val="005171"/>
                </a:solidFill>
                <a:latin typeface="Verdana" panose="02020603050405020304" pitchFamily="2"/>
              </a:rPr>
              <a:t>60 </a:t>
            </a:r>
          </a:p>
        </p:txBody>
      </p:sp>
      <p:sp>
        <p:nvSpPr>
          <p:cNvPr id="543" name="Tijdelijke aanduiding voor tekst 542"/>
          <p:cNvSpPr>
            <a:spLocks noGrp="1"/>
          </p:cNvSpPr>
          <p:nvPr>
            <p:ph type="body" idx="10"/>
          </p:nvPr>
        </p:nvSpPr>
        <p:spPr>
          <a:xfrm>
            <a:off x="544195" y="234315"/>
            <a:ext cx="3495675" cy="455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8255" rIns="0" bIns="0" anchor="t"/>
          <a:lstStyle/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spc="-40">
                <a:solidFill>
                  <a:srgbClr val="005171"/>
                </a:solidFill>
                <a:latin typeface="Verdana" panose="02020603050405020304" pitchFamily="2"/>
              </a:rPr>
              <a:t>Natuur &amp; recreatie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6F5037F-D334-4815-96FB-340B4DE6F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21150" y="1508760"/>
            <a:ext cx="4754880" cy="5254625"/>
          </a:xfrm>
          <a:prstGeom prst="rect">
            <a:avLst/>
          </a:prstGeom>
        </p:spPr>
      </p:pic>
      <p:pic>
        <p:nvPicPr>
          <p:cNvPr id="50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9215" y="6369685"/>
            <a:ext cx="2069465" cy="393700"/>
          </a:xfrm>
          <a:prstGeom prst="rect">
            <a:avLst/>
          </a:prstGeom>
        </p:spPr>
      </p:pic>
      <p:sp>
        <p:nvSpPr>
          <p:cNvPr id="40" name="Tijdelijke aanduiding voor tekst 39"/>
          <p:cNvSpPr>
            <a:spLocks noGrp="1"/>
          </p:cNvSpPr>
          <p:nvPr>
            <p:ph type="body" idx="10"/>
          </p:nvPr>
        </p:nvSpPr>
        <p:spPr>
          <a:xfrm>
            <a:off x="417830" y="215900"/>
            <a:ext cx="8575675" cy="12928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6430"/>
              </a:spcAft>
            </a:pPr>
            <a:r>
              <a:rPr lang="nl-NL" sz="2950" spc="0">
                <a:solidFill>
                  <a:srgbClr val="005171"/>
                </a:solidFill>
                <a:latin typeface="Verdana" panose="02020603050405020304" pitchFamily="2"/>
              </a:rPr>
              <a:t>Centrale ligging </a:t>
            </a:r>
          </a:p>
        </p:txBody>
      </p:sp>
      <p:sp>
        <p:nvSpPr>
          <p:cNvPr id="43" name="Tijdelijke aanduiding voor tekst 42"/>
          <p:cNvSpPr>
            <a:spLocks noGrp="1"/>
          </p:cNvSpPr>
          <p:nvPr>
            <p:ph type="body" idx="10"/>
          </p:nvPr>
        </p:nvSpPr>
        <p:spPr>
          <a:xfrm>
            <a:off x="4389120" y="4693920"/>
            <a:ext cx="1268095" cy="1403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200" spc="-45">
                <a:solidFill>
                  <a:srgbClr val="C00000"/>
                </a:solidFill>
                <a:latin typeface="Verdana" panose="02020603050405020304" pitchFamily="2"/>
              </a:rPr>
              <a:t>Bergen op Zoom </a:t>
            </a:r>
          </a:p>
        </p:txBody>
      </p:sp>
      <p:sp>
        <p:nvSpPr>
          <p:cNvPr id="44" name="Tijdelijke aanduiding voor tekst 43"/>
          <p:cNvSpPr>
            <a:spLocks noGrp="1"/>
          </p:cNvSpPr>
          <p:nvPr>
            <p:ph type="body" idx="10"/>
          </p:nvPr>
        </p:nvSpPr>
        <p:spPr>
          <a:xfrm>
            <a:off x="5571490" y="3151505"/>
            <a:ext cx="990600" cy="1403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25"/>
              </a:spcAft>
            </a:pPr>
            <a:r>
              <a:rPr lang="nl-NL" sz="1200" spc="-40">
                <a:solidFill>
                  <a:srgbClr val="C00000"/>
                </a:solidFill>
                <a:latin typeface="Verdana" panose="02020603050405020304" pitchFamily="2"/>
              </a:rPr>
              <a:t>Steenbergen </a:t>
            </a:r>
          </a:p>
        </p:txBody>
      </p:sp>
      <p:sp>
        <p:nvSpPr>
          <p:cNvPr id="45" name="Tijdelijke aanduiding voor tekst 44"/>
          <p:cNvSpPr>
            <a:spLocks noGrp="1"/>
          </p:cNvSpPr>
          <p:nvPr>
            <p:ph type="body" idx="10"/>
          </p:nvPr>
        </p:nvSpPr>
        <p:spPr>
          <a:xfrm>
            <a:off x="5937250" y="2289175"/>
            <a:ext cx="810895" cy="1123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1200" spc="-45">
                <a:solidFill>
                  <a:srgbClr val="C00000"/>
                </a:solidFill>
                <a:latin typeface="Verdana" panose="02020603050405020304" pitchFamily="2"/>
              </a:rPr>
              <a:t>Dinteloord </a:t>
            </a:r>
          </a:p>
        </p:txBody>
      </p:sp>
      <p:sp>
        <p:nvSpPr>
          <p:cNvPr id="46" name="Tijdelijke aanduiding voor tekst 45"/>
          <p:cNvSpPr>
            <a:spLocks noGrp="1"/>
          </p:cNvSpPr>
          <p:nvPr>
            <p:ph type="body" idx="10"/>
          </p:nvPr>
        </p:nvSpPr>
        <p:spPr>
          <a:xfrm>
            <a:off x="6827520" y="4121150"/>
            <a:ext cx="890270" cy="1123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1200" spc="-45">
                <a:solidFill>
                  <a:srgbClr val="C00000"/>
                </a:solidFill>
                <a:latin typeface="Verdana" panose="02020603050405020304" pitchFamily="2"/>
              </a:rPr>
              <a:t>Roosendaal </a:t>
            </a:r>
          </a:p>
        </p:txBody>
      </p:sp>
      <p:sp>
        <p:nvSpPr>
          <p:cNvPr id="47" name="Tijdelijke aanduiding voor tekst 46"/>
          <p:cNvSpPr>
            <a:spLocks noGrp="1"/>
          </p:cNvSpPr>
          <p:nvPr>
            <p:ph type="body" idx="10"/>
          </p:nvPr>
        </p:nvSpPr>
        <p:spPr>
          <a:xfrm>
            <a:off x="8837295" y="6370955"/>
            <a:ext cx="156210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0">
                <a:solidFill>
                  <a:srgbClr val="005171"/>
                </a:solidFill>
                <a:latin typeface="Verdana" panose="02020603050405020304" pitchFamily="2"/>
              </a:rPr>
              <a:t>6 </a:t>
            </a:r>
          </a:p>
        </p:txBody>
      </p:sp>
      <p:sp>
        <p:nvSpPr>
          <p:cNvPr id="48" name="Tijdelijke aanduiding voor tekst 47"/>
          <p:cNvSpPr>
            <a:spLocks noGrp="1"/>
          </p:cNvSpPr>
          <p:nvPr>
            <p:ph type="body" idx="10"/>
          </p:nvPr>
        </p:nvSpPr>
        <p:spPr>
          <a:xfrm>
            <a:off x="417830" y="1508760"/>
            <a:ext cx="3441700" cy="4763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315" rIns="0" bIns="0" anchor="t"/>
          <a:lstStyle/>
          <a:p>
            <a:pPr marL="13716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85">
                <a:solidFill>
                  <a:srgbClr val="005171"/>
                </a:solidFill>
                <a:latin typeface="Verdana" panose="02020603050405020304" pitchFamily="2"/>
              </a:rPr>
              <a:t>A4 </a:t>
            </a:r>
          </a:p>
          <a:p>
            <a:pPr marL="137160" marR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55">
                <a:solidFill>
                  <a:srgbClr val="005171"/>
                </a:solidFill>
                <a:latin typeface="Verdana" panose="02020603050405020304" pitchFamily="2"/>
              </a:rPr>
              <a:t>Agrarisch </a:t>
            </a:r>
          </a:p>
          <a:p>
            <a:pPr marL="365760" marR="0" indent="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</a:pPr>
            <a:r>
              <a:rPr lang="nl-NL" sz="2150" spc="-50">
                <a:solidFill>
                  <a:srgbClr val="005171"/>
                </a:solidFill>
                <a:latin typeface="Verdana" panose="02020603050405020304" pitchFamily="2"/>
              </a:rPr>
              <a:t>ontwikkelingscentrum </a:t>
            </a:r>
          </a:p>
          <a:p>
            <a:pPr marL="13716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Veilingcentrum </a:t>
            </a:r>
          </a:p>
          <a:p>
            <a:pPr marL="13716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Kennisbedrijven </a:t>
            </a:r>
          </a:p>
          <a:p>
            <a:pPr marL="137160" marR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Distributie van zilte </a:t>
            </a:r>
          </a:p>
          <a:p>
            <a:pPr marL="365760" marR="0" indent="0" algn="just">
              <a:lnSpc>
                <a:spcPts val="2600"/>
              </a:lnSpc>
              <a:spcBef>
                <a:spcPts val="1095"/>
              </a:spcBef>
              <a:spcAft>
                <a:spcPts val="0"/>
              </a:spcAft>
            </a:pPr>
            <a:r>
              <a:rPr lang="nl-NL" sz="2150" spc="-55">
                <a:solidFill>
                  <a:srgbClr val="005171"/>
                </a:solidFill>
                <a:latin typeface="Verdana" panose="02020603050405020304" pitchFamily="2"/>
              </a:rPr>
              <a:t>gewassen </a:t>
            </a:r>
          </a:p>
          <a:p>
            <a:pPr marL="137160" marR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Industrie </a:t>
            </a:r>
          </a:p>
          <a:p>
            <a:pPr marL="137160" marR="0" indent="228600" algn="just">
              <a:lnSpc>
                <a:spcPts val="2600"/>
              </a:lnSpc>
              <a:spcBef>
                <a:spcPts val="1115"/>
              </a:spcBef>
              <a:spcAft>
                <a:spcPts val="2400"/>
              </a:spcAft>
              <a:buFont typeface="Verdana"/>
              <a:buChar char="·"/>
            </a:pPr>
            <a:r>
              <a:rPr lang="nl-NL" sz="2150" spc="-40">
                <a:solidFill>
                  <a:srgbClr val="005171"/>
                </a:solidFill>
                <a:latin typeface="Verdana" panose="02020603050405020304" pitchFamily="2"/>
              </a:rPr>
              <a:t>Haven Dinteloord </a:t>
            </a:r>
          </a:p>
        </p:txBody>
      </p:sp>
      <p:cxnSp>
        <p:nvCxnSpPr>
          <p:cNvPr id="51" name="Rechte verbindingslijn 50"/>
          <p:cNvCxnSpPr/>
          <p:nvPr/>
        </p:nvCxnSpPr>
        <p:spPr>
          <a:xfrm>
            <a:off x="490855" y="228600"/>
            <a:ext cx="844677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52" name="Rechte verbindingslijn 51"/>
          <p:cNvCxnSpPr/>
          <p:nvPr/>
        </p:nvCxnSpPr>
        <p:spPr>
          <a:xfrm>
            <a:off x="490855" y="75565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B3AA8E-C41E-4194-8A80-C4B2E2AEB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95" y="6197643"/>
            <a:ext cx="1865839" cy="660357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19710" y="226060"/>
            <a:ext cx="8902700" cy="6440170"/>
          </a:xfrm>
          <a:prstGeom prst="rect">
            <a:avLst/>
          </a:prstGeom>
        </p:spPr>
      </p:pic>
      <p:sp>
        <p:nvSpPr>
          <p:cNvPr id="548" name="Tijdelijke aanduiding voor tekst 547"/>
          <p:cNvSpPr>
            <a:spLocks noGrp="1"/>
          </p:cNvSpPr>
          <p:nvPr>
            <p:ph type="body" idx="10"/>
          </p:nvPr>
        </p:nvSpPr>
        <p:spPr>
          <a:xfrm>
            <a:off x="509270" y="242570"/>
            <a:ext cx="2410460" cy="4521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45" rIns="0" bIns="0" anchor="t">
            <a:normAutofit fontScale="85000" lnSpcReduction="10000"/>
          </a:bodyPr>
          <a:lstStyle/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00" b="1" spc="20">
                <a:solidFill>
                  <a:srgbClr val="005171"/>
                </a:solidFill>
                <a:latin typeface="Verdana" panose="02020603050405020304" pitchFamily="2"/>
              </a:rPr>
              <a:t>Tijdsfasering </a:t>
            </a:r>
          </a:p>
        </p:txBody>
      </p:sp>
      <p:sp>
        <p:nvSpPr>
          <p:cNvPr id="549" name="Tijdelijke aanduiding voor tekst 548"/>
          <p:cNvSpPr>
            <a:spLocks noGrp="1"/>
          </p:cNvSpPr>
          <p:nvPr>
            <p:ph type="body" idx="10"/>
          </p:nvPr>
        </p:nvSpPr>
        <p:spPr>
          <a:xfrm>
            <a:off x="6397625" y="770255"/>
            <a:ext cx="44831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>
            <a:normAutofit fontScale="95000"/>
          </a:bodyPr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nl-NL" sz="1750" b="1" spc="-85">
                <a:solidFill>
                  <a:srgbClr val="005171"/>
                </a:solidFill>
                <a:latin typeface="Calibri" panose="02020603050405020304" pitchFamily="2"/>
              </a:rPr>
              <a:t>2020 </a:t>
            </a:r>
          </a:p>
        </p:txBody>
      </p:sp>
      <p:sp>
        <p:nvSpPr>
          <p:cNvPr id="550" name="Tijdelijke aanduiding voor tekst 549"/>
          <p:cNvSpPr>
            <a:spLocks noGrp="1"/>
          </p:cNvSpPr>
          <p:nvPr>
            <p:ph type="body" idx="10"/>
          </p:nvPr>
        </p:nvSpPr>
        <p:spPr>
          <a:xfrm>
            <a:off x="6397625" y="6131560"/>
            <a:ext cx="44831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>
            <a:normAutofit fontScale="92500"/>
          </a:bodyPr>
          <a:lstStyle/>
          <a:p>
            <a:pPr marL="0" marR="0" indent="0" algn="l">
              <a:lnSpc>
                <a:spcPts val="2000"/>
              </a:lnSpc>
              <a:spcAft>
                <a:spcPts val="0"/>
              </a:spcAft>
            </a:pPr>
            <a:r>
              <a:rPr lang="nl-NL" sz="1750" b="1" spc="-85">
                <a:solidFill>
                  <a:srgbClr val="005171"/>
                </a:solidFill>
                <a:latin typeface="Calibri" panose="02020603050405020304" pitchFamily="2"/>
              </a:rPr>
              <a:t>2050 </a:t>
            </a:r>
          </a:p>
        </p:txBody>
      </p:sp>
      <p:sp>
        <p:nvSpPr>
          <p:cNvPr id="551" name="Tijdelijke aanduiding voor tekst 550"/>
          <p:cNvSpPr>
            <a:spLocks noGrp="1"/>
          </p:cNvSpPr>
          <p:nvPr>
            <p:ph type="body" idx="10"/>
          </p:nvPr>
        </p:nvSpPr>
        <p:spPr>
          <a:xfrm>
            <a:off x="8749030" y="6382385"/>
            <a:ext cx="253365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800" b="1" spc="95">
                <a:solidFill>
                  <a:srgbClr val="005171"/>
                </a:solidFill>
                <a:latin typeface="Verdana" panose="02020603050405020304" pitchFamily="2"/>
              </a:rPr>
              <a:t>61 </a:t>
            </a:r>
          </a:p>
        </p:txBody>
      </p:sp>
      <p:sp>
        <p:nvSpPr>
          <p:cNvPr id="552" name="Tijdelijke aanduiding voor tekst 551"/>
          <p:cNvSpPr>
            <a:spLocks noGrp="1"/>
          </p:cNvSpPr>
          <p:nvPr>
            <p:ph type="body" idx="10"/>
          </p:nvPr>
        </p:nvSpPr>
        <p:spPr>
          <a:xfrm>
            <a:off x="7827010" y="2864485"/>
            <a:ext cx="1216660" cy="15608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900" b="1" spc="-10">
                <a:solidFill>
                  <a:srgbClr val="005171"/>
                </a:solidFill>
                <a:latin typeface="Verdana" panose="02020603050405020304" pitchFamily="2"/>
              </a:rPr>
              <a:t>Lokale markt </a:t>
            </a:r>
          </a:p>
          <a:p>
            <a:pPr marL="0" marR="0" indent="0" algn="l">
              <a:lnSpc>
                <a:spcPts val="1900"/>
              </a:lnSpc>
              <a:spcBef>
                <a:spcPts val="290"/>
              </a:spcBef>
              <a:spcAft>
                <a:spcPts val="0"/>
              </a:spcAft>
            </a:pPr>
            <a:r>
              <a:rPr lang="nl-NL" sz="900" b="1" spc="-25">
                <a:solidFill>
                  <a:srgbClr val="005171"/>
                </a:solidFill>
                <a:latin typeface="Verdana" panose="02020603050405020304" pitchFamily="2"/>
              </a:rPr>
              <a:t>Focus boeren Kennisontwikkeling </a:t>
            </a:r>
          </a:p>
          <a:p>
            <a:pPr marL="0" marR="0" indent="0" algn="l">
              <a:lnSpc>
                <a:spcPts val="1200"/>
              </a:lnSpc>
              <a:spcBef>
                <a:spcPts val="1315"/>
              </a:spcBef>
              <a:spcAft>
                <a:spcPts val="0"/>
              </a:spcAft>
            </a:pPr>
            <a:r>
              <a:rPr lang="nl-NL" sz="900" b="1" spc="-20">
                <a:solidFill>
                  <a:srgbClr val="005171"/>
                </a:solidFill>
                <a:latin typeface="Verdana" panose="02020603050405020304" pitchFamily="2"/>
              </a:rPr>
              <a:t>Nieuwe woningen </a:t>
            </a:r>
          </a:p>
          <a:p>
            <a:pPr marL="0" marR="0" indent="0" algn="l">
              <a:lnSpc>
                <a:spcPts val="2100"/>
              </a:lnSpc>
              <a:spcBef>
                <a:spcPts val="335"/>
              </a:spcBef>
              <a:spcAft>
                <a:spcPts val="0"/>
              </a:spcAft>
            </a:pPr>
            <a:r>
              <a:rPr lang="nl-NL" sz="900" b="1" spc="0">
                <a:solidFill>
                  <a:srgbClr val="005171"/>
                </a:solidFill>
                <a:latin typeface="Verdana" panose="02020603050405020304" pitchFamily="2"/>
              </a:rPr>
              <a:t>Mobiliteit </a:t>
            </a:r>
            <a:br/>
            <a:r>
              <a:rPr lang="nl-NL" sz="900" b="1" spc="0">
                <a:solidFill>
                  <a:srgbClr val="005171"/>
                </a:solidFill>
                <a:latin typeface="Verdana" panose="02020603050405020304" pitchFamily="2"/>
              </a:rPr>
              <a:t>Natuur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ED25B80-62F1-42A6-82CF-3EB096C67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6" y="61344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226060"/>
            <a:ext cx="8531225" cy="6440170"/>
          </a:xfrm>
          <a:prstGeom prst="rect">
            <a:avLst/>
          </a:prstGeom>
        </p:spPr>
      </p:pic>
      <p:sp>
        <p:nvSpPr>
          <p:cNvPr id="557" name="Tijdelijke aanduiding voor tekst 556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10">
                <a:solidFill>
                  <a:srgbClr val="005171"/>
                </a:solidFill>
                <a:latin typeface="Verdana" panose="02020603050405020304" pitchFamily="2"/>
              </a:rPr>
              <a:t>62 </a:t>
            </a:r>
          </a:p>
        </p:txBody>
      </p:sp>
      <p:sp>
        <p:nvSpPr>
          <p:cNvPr id="558" name="Tijdelijke aanduiding voor tekst 557"/>
          <p:cNvSpPr>
            <a:spLocks noGrp="1"/>
          </p:cNvSpPr>
          <p:nvPr>
            <p:ph type="body" idx="10"/>
          </p:nvPr>
        </p:nvSpPr>
        <p:spPr>
          <a:xfrm>
            <a:off x="545465" y="323215"/>
            <a:ext cx="2072640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950" spc="-95">
                <a:solidFill>
                  <a:srgbClr val="005171"/>
                </a:solidFill>
                <a:latin typeface="Verdana" panose="02020603050405020304" pitchFamily="2"/>
              </a:rPr>
              <a:t>Dank u wel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BF53696-AACA-4F89-9E1E-4536957A2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05" y="607346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ijdelijke aanduiding voor tekst 560"/>
          <p:cNvSpPr>
            <a:spLocks noGrp="1"/>
          </p:cNvSpPr>
          <p:nvPr>
            <p:ph type="body" idx="10"/>
          </p:nvPr>
        </p:nvSpPr>
        <p:spPr>
          <a:xfrm>
            <a:off x="414655" y="5988050"/>
            <a:ext cx="2057400" cy="717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3230" rIns="0" bIns="0" anchor="t"/>
          <a:lstStyle/>
          <a:p>
            <a:pPr marL="0" marR="0" indent="0" algn="l">
              <a:lnSpc>
                <a:spcPts val="900"/>
              </a:lnSpc>
              <a:spcAft>
                <a:spcPts val="285"/>
              </a:spcAft>
            </a:pPr>
            <a:r>
              <a:rPr lang="nl-NL" sz="1050" b="1" spc="245">
                <a:solidFill>
                  <a:srgbClr val="2FAE2E"/>
                </a:solidFill>
                <a:latin typeface="Verdana" panose="02020603050405020304" pitchFamily="2"/>
              </a:rPr>
              <a:t>A</a:t>
            </a:r>
            <a:r>
              <a:rPr lang="nl-NL" sz="1050" b="1" spc="245">
                <a:solidFill>
                  <a:srgbClr val="003F62"/>
                </a:solidFill>
                <a:latin typeface="Verdana" panose="02020603050405020304" pitchFamily="2"/>
              </a:rPr>
              <a:t>WAGENINGEN </a:t>
            </a:r>
            <a:r>
              <a:rPr lang="nl-NL" sz="700" spc="245">
                <a:solidFill>
                  <a:srgbClr val="18A617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sp>
        <p:nvSpPr>
          <p:cNvPr id="562" name="Tijdelijke aanduiding voor tekst 561"/>
          <p:cNvSpPr>
            <a:spLocks noGrp="1"/>
          </p:cNvSpPr>
          <p:nvPr>
            <p:ph type="body" idx="10"/>
          </p:nvPr>
        </p:nvSpPr>
        <p:spPr>
          <a:xfrm>
            <a:off x="8745855" y="6380480"/>
            <a:ext cx="259715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850" b="1" spc="90">
                <a:solidFill>
                  <a:srgbClr val="003F62"/>
                </a:solidFill>
                <a:latin typeface="Verdana" panose="02020603050405020304" pitchFamily="2"/>
              </a:rPr>
              <a:t>63 </a:t>
            </a:r>
          </a:p>
        </p:txBody>
      </p:sp>
      <p:cxnSp>
        <p:nvCxnSpPr>
          <p:cNvPr id="563" name="Rechte verbindingslijn 562"/>
          <p:cNvCxnSpPr/>
          <p:nvPr/>
        </p:nvCxnSpPr>
        <p:spPr>
          <a:xfrm>
            <a:off x="490855" y="228600"/>
            <a:ext cx="844677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564" name="Rechte verbindingslijn 563"/>
          <p:cNvCxnSpPr/>
          <p:nvPr/>
        </p:nvCxnSpPr>
        <p:spPr>
          <a:xfrm>
            <a:off x="490855" y="1069975"/>
            <a:ext cx="8446770" cy="0"/>
          </a:xfrm>
          <a:prstGeom prst="line">
            <a:avLst/>
          </a:prstGeom>
          <a:ln w="6350" cmpd="sng">
            <a:solidFill>
              <a:srgbClr val="005172"/>
            </a:solidFill>
          </a:ln>
        </p:spPr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EB4CC5C2-8738-45D1-B1B6-CBEA23395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98780" y="3345815"/>
            <a:ext cx="8578850" cy="3321050"/>
          </a:xfrm>
          <a:prstGeom prst="rect">
            <a:avLst/>
          </a:prstGeom>
        </p:spPr>
      </p:pic>
      <p:sp>
        <p:nvSpPr>
          <p:cNvPr id="567" name="Tijdelijke aanduiding voor tekst 566"/>
          <p:cNvSpPr>
            <a:spLocks noGrp="1"/>
          </p:cNvSpPr>
          <p:nvPr>
            <p:ph type="body" idx="10"/>
          </p:nvPr>
        </p:nvSpPr>
        <p:spPr>
          <a:xfrm>
            <a:off x="398780" y="215900"/>
            <a:ext cx="8585200" cy="8013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670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2555"/>
              </a:spcAft>
            </a:pPr>
            <a:r>
              <a:rPr lang="nl-NL" sz="2950" spc="-55">
                <a:solidFill>
                  <a:srgbClr val="005171"/>
                </a:solidFill>
                <a:latin typeface="Verdana" panose="02020603050405020304" pitchFamily="2"/>
              </a:rPr>
              <a:t>Een visie voor Steenbergen </a:t>
            </a:r>
          </a:p>
        </p:txBody>
      </p:sp>
      <p:sp>
        <p:nvSpPr>
          <p:cNvPr id="568" name="Tijdelijke aanduiding voor tekst 567"/>
          <p:cNvSpPr>
            <a:spLocks noGrp="1"/>
          </p:cNvSpPr>
          <p:nvPr>
            <p:ph type="body" idx="10"/>
          </p:nvPr>
        </p:nvSpPr>
        <p:spPr>
          <a:xfrm>
            <a:off x="398780" y="1017270"/>
            <a:ext cx="8585200" cy="23285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3730" rIns="0" bIns="0" anchor="t"/>
          <a:lstStyle/>
          <a:p>
            <a:pPr marL="137160" marR="0" indent="0" algn="l">
              <a:lnSpc>
                <a:spcPts val="2600"/>
              </a:lnSpc>
              <a:spcAft>
                <a:spcPts val="0"/>
              </a:spcAft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Hoe ziet Steenbergen er uit in 2050? </a:t>
            </a:r>
          </a:p>
          <a:p>
            <a:pPr marL="137160" marR="0" indent="0" algn="l">
              <a:lnSpc>
                <a:spcPts val="2600"/>
              </a:lnSpc>
              <a:spcBef>
                <a:spcPts val="2525"/>
              </a:spcBef>
              <a:spcAft>
                <a:spcPts val="5595"/>
              </a:spcAft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Groep 4, Lokaal + Natuurontwikkeling </a:t>
            </a:r>
          </a:p>
        </p:txBody>
      </p:sp>
      <p:cxnSp>
        <p:nvCxnSpPr>
          <p:cNvPr id="571" name="Rechte verbindingslijn 570"/>
          <p:cNvCxnSpPr/>
          <p:nvPr/>
        </p:nvCxnSpPr>
        <p:spPr>
          <a:xfrm>
            <a:off x="490220" y="228600"/>
            <a:ext cx="8446770" cy="0"/>
          </a:xfrm>
          <a:prstGeom prst="line">
            <a:avLst/>
          </a:prstGeom>
          <a:ln w="4445" cmpd="sng">
            <a:solidFill>
              <a:srgbClr val="6695A8"/>
            </a:solidFill>
          </a:ln>
        </p:spPr>
      </p:cxnSp>
      <p:cxnSp>
        <p:nvCxnSpPr>
          <p:cNvPr id="572" name="Rechte verbindingslijn 571"/>
          <p:cNvCxnSpPr/>
          <p:nvPr/>
        </p:nvCxnSpPr>
        <p:spPr>
          <a:xfrm>
            <a:off x="490220" y="1022350"/>
            <a:ext cx="8446770" cy="0"/>
          </a:xfrm>
          <a:prstGeom prst="line">
            <a:avLst/>
          </a:prstGeom>
          <a:ln w="8255" cmpd="sng">
            <a:solidFill>
              <a:srgbClr val="005171"/>
            </a:solidFill>
          </a:ln>
        </p:spPr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03BB33-CA97-4F1A-8943-F3D60FBCD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924" y="6111887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50520" y="2182495"/>
            <a:ext cx="8442960" cy="2648585"/>
          </a:xfrm>
          <a:prstGeom prst="rect">
            <a:avLst/>
          </a:prstGeom>
        </p:spPr>
      </p:pic>
      <p:pic>
        <p:nvPicPr>
          <p:cNvPr id="582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7830" y="6272530"/>
            <a:ext cx="2057400" cy="393700"/>
          </a:xfrm>
          <a:prstGeom prst="rect">
            <a:avLst/>
          </a:prstGeom>
        </p:spPr>
      </p:pic>
      <p:sp>
        <p:nvSpPr>
          <p:cNvPr id="575" name="Tijdelijke aanduiding voor tekst 574"/>
          <p:cNvSpPr>
            <a:spLocks noGrp="1"/>
          </p:cNvSpPr>
          <p:nvPr>
            <p:ph type="body" idx="10"/>
          </p:nvPr>
        </p:nvSpPr>
        <p:spPr>
          <a:xfrm>
            <a:off x="421640" y="215900"/>
            <a:ext cx="8585200" cy="1966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11685"/>
              </a:spcAft>
            </a:pPr>
            <a:r>
              <a:rPr lang="nl-NL" sz="2950" spc="-20">
                <a:solidFill>
                  <a:srgbClr val="005171"/>
                </a:solidFill>
                <a:latin typeface="Verdana" panose="02020603050405020304" pitchFamily="2"/>
              </a:rPr>
              <a:t>Hoofdvraag </a:t>
            </a:r>
          </a:p>
        </p:txBody>
      </p:sp>
      <p:sp>
        <p:nvSpPr>
          <p:cNvPr id="578" name="Tijdelijke aanduiding voor tekst 577"/>
          <p:cNvSpPr>
            <a:spLocks noGrp="1"/>
          </p:cNvSpPr>
          <p:nvPr>
            <p:ph type="body" idx="10"/>
          </p:nvPr>
        </p:nvSpPr>
        <p:spPr>
          <a:xfrm>
            <a:off x="1009015" y="3029585"/>
            <a:ext cx="7122795" cy="972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3970" rIns="0" bIns="0" anchor="t"/>
          <a:lstStyle/>
          <a:p>
            <a:pPr marL="0" marR="0" indent="0" algn="ctr">
              <a:lnSpc>
                <a:spcPts val="2500"/>
              </a:lnSpc>
              <a:spcAft>
                <a:spcPts val="0"/>
              </a:spcAft>
            </a:pPr>
            <a:r>
              <a:rPr lang="nl-NL" sz="2150" spc="20">
                <a:solidFill>
                  <a:srgbClr val="005171"/>
                </a:solidFill>
                <a:latin typeface="Verdana" panose="02020603050405020304" pitchFamily="2"/>
              </a:rPr>
              <a:t>Hoe kunnen wij de leefbaarheid in relatie tot de </a:t>
            </a:r>
          </a:p>
          <a:p>
            <a:pPr marL="0" marR="0" indent="0" algn="l">
              <a:lnSpc>
                <a:spcPts val="2500"/>
              </a:lnSpc>
              <a:spcBef>
                <a:spcPts val="15"/>
              </a:spcBef>
              <a:spcAft>
                <a:spcPts val="0"/>
              </a:spcAft>
            </a:pPr>
            <a:r>
              <a:rPr lang="nl-NL" sz="2150" spc="0">
                <a:solidFill>
                  <a:srgbClr val="005171"/>
                </a:solidFill>
                <a:latin typeface="Verdana" panose="02020603050405020304" pitchFamily="2"/>
              </a:rPr>
              <a:t>veranderende levensstijl verbeteren voor de kleine </a:t>
            </a:r>
          </a:p>
          <a:p>
            <a:pPr marL="0" marR="0" indent="0" algn="ctr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kernen binnen de gemeente Steenbergen? </a:t>
            </a:r>
          </a:p>
        </p:txBody>
      </p:sp>
      <p:graphicFrame>
        <p:nvGraphicFramePr>
          <p:cNvPr id="581" name="table 581"/>
          <p:cNvGraphicFramePr>
            <a:graphicFrameLocks noGrp="1"/>
          </p:cNvGraphicFramePr>
          <p:nvPr/>
        </p:nvGraphicFramePr>
        <p:xfrm>
          <a:off x="417830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3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65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83" name="Rechte verbindingslijn 582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584" name="Rechte verbindingslijn 583"/>
          <p:cNvCxnSpPr/>
          <p:nvPr/>
        </p:nvCxnSpPr>
        <p:spPr>
          <a:xfrm>
            <a:off x="490855" y="102108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F6B89B3C-E2E5-46B5-AF95-DEF8EA4A6C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71" y="6111887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6272530"/>
            <a:ext cx="2069465" cy="393700"/>
          </a:xfrm>
          <a:prstGeom prst="rect">
            <a:avLst/>
          </a:prstGeom>
        </p:spPr>
      </p:pic>
      <p:pic>
        <p:nvPicPr>
          <p:cNvPr id="592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754880" y="2675890"/>
            <a:ext cx="4023360" cy="3694430"/>
          </a:xfrm>
          <a:prstGeom prst="rect">
            <a:avLst/>
          </a:prstGeom>
        </p:spPr>
      </p:pic>
      <p:sp>
        <p:nvSpPr>
          <p:cNvPr id="587" name="Tijdelijke aanduiding voor tekst 586"/>
          <p:cNvSpPr>
            <a:spLocks noGrp="1"/>
          </p:cNvSpPr>
          <p:nvPr>
            <p:ph type="body" idx="10"/>
          </p:nvPr>
        </p:nvSpPr>
        <p:spPr>
          <a:xfrm>
            <a:off x="384810" y="215900"/>
            <a:ext cx="8585200" cy="802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137160" marR="0" indent="0" algn="l">
              <a:lnSpc>
                <a:spcPts val="3500"/>
              </a:lnSpc>
              <a:spcAft>
                <a:spcPts val="2545"/>
              </a:spcAft>
            </a:pPr>
            <a:r>
              <a:rPr lang="nl-NL" sz="2950" spc="-10">
                <a:solidFill>
                  <a:srgbClr val="005171"/>
                </a:solidFill>
                <a:latin typeface="Verdana" panose="02020603050405020304" pitchFamily="2"/>
              </a:rPr>
              <a:t>Scenario </a:t>
            </a:r>
          </a:p>
        </p:txBody>
      </p:sp>
      <p:sp>
        <p:nvSpPr>
          <p:cNvPr id="588" name="Tijdelijke aanduiding voor tekst 587"/>
          <p:cNvSpPr>
            <a:spLocks noGrp="1"/>
          </p:cNvSpPr>
          <p:nvPr>
            <p:ph type="body" idx="10"/>
          </p:nvPr>
        </p:nvSpPr>
        <p:spPr>
          <a:xfrm>
            <a:off x="384810" y="1018540"/>
            <a:ext cx="8585200" cy="24377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79095" rIns="0" bIns="0" anchor="t"/>
          <a:lstStyle/>
          <a:p>
            <a:pPr marL="18288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Gericht op lokaal, met het oog op natuurontwikkeling </a:t>
            </a:r>
          </a:p>
          <a:p>
            <a:pPr marL="822960" marR="0" indent="320040" algn="just">
              <a:lnSpc>
                <a:spcPts val="2600"/>
              </a:lnSpc>
              <a:spcBef>
                <a:spcPts val="92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Klimaatverandering </a:t>
            </a:r>
          </a:p>
          <a:p>
            <a:pPr marL="822960" marR="0" indent="320040" algn="just">
              <a:lnSpc>
                <a:spcPts val="2600"/>
              </a:lnSpc>
              <a:spcBef>
                <a:spcPts val="92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Mobiliteit </a:t>
            </a:r>
          </a:p>
          <a:p>
            <a:pPr marL="822960" marR="0" indent="320040" algn="just">
              <a:lnSpc>
                <a:spcPts val="2600"/>
              </a:lnSpc>
              <a:spcBef>
                <a:spcPts val="93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Veranderende levensstijl </a:t>
            </a:r>
          </a:p>
          <a:p>
            <a:pPr marL="822960" marR="0" indent="320040" algn="just">
              <a:lnSpc>
                <a:spcPts val="2200"/>
              </a:lnSpc>
              <a:spcBef>
                <a:spcPts val="89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4</a:t>
            </a:r>
            <a:r>
              <a:rPr lang="nl-NL" sz="2150" spc="-55" baseline="30000">
                <a:solidFill>
                  <a:srgbClr val="005171"/>
                </a:solidFill>
                <a:latin typeface="Verdana" panose="02020603050405020304" pitchFamily="2"/>
              </a:rPr>
              <a:t>e</a:t>
            </a:r>
            <a:r>
              <a:rPr lang="nl-NL" sz="2150" spc="-45">
                <a:solidFill>
                  <a:srgbClr val="005171"/>
                </a:solidFill>
                <a:latin typeface="Verdana" panose="02020603050405020304" pitchFamily="2"/>
              </a:rPr>
              <a:t> industriële revolutie </a:t>
            </a:r>
          </a:p>
        </p:txBody>
      </p:sp>
      <p:sp>
        <p:nvSpPr>
          <p:cNvPr id="593" name="Tijdelijke aanduiding voor tekst 592"/>
          <p:cNvSpPr>
            <a:spLocks noGrp="1"/>
          </p:cNvSpPr>
          <p:nvPr>
            <p:ph type="body" idx="10"/>
          </p:nvPr>
        </p:nvSpPr>
        <p:spPr>
          <a:xfrm>
            <a:off x="2487295" y="3456305"/>
            <a:ext cx="6482715" cy="32111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19730" rIns="0" bIns="0" anchor="t"/>
          <a:lstStyle/>
          <a:p>
            <a:pPr marL="0" marR="0" indent="0" algn="r">
              <a:lnSpc>
                <a:spcPts val="1100"/>
              </a:lnSpc>
              <a:spcAft>
                <a:spcPts val="1225"/>
              </a:spcAft>
            </a:pPr>
            <a:r>
              <a:rPr lang="nl-NL" sz="900" spc="140">
                <a:solidFill>
                  <a:srgbClr val="005171"/>
                </a:solidFill>
                <a:latin typeface="Verdana" panose="02020603050405020304" pitchFamily="2"/>
              </a:rPr>
              <a:t>66 </a:t>
            </a:r>
          </a:p>
        </p:txBody>
      </p:sp>
      <p:cxnSp>
        <p:nvCxnSpPr>
          <p:cNvPr id="594" name="Rechte verbindingslijn 593"/>
          <p:cNvCxnSpPr/>
          <p:nvPr/>
        </p:nvCxnSpPr>
        <p:spPr>
          <a:xfrm>
            <a:off x="494030" y="228600"/>
            <a:ext cx="8476615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595" name="Rechte verbindingslijn 594"/>
          <p:cNvCxnSpPr/>
          <p:nvPr/>
        </p:nvCxnSpPr>
        <p:spPr>
          <a:xfrm>
            <a:off x="490855" y="1021080"/>
            <a:ext cx="847979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2ED4AF3B-0331-48B4-A678-2171E4F68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624070" y="3745865"/>
            <a:ext cx="3952875" cy="2505710"/>
          </a:xfrm>
          <a:prstGeom prst="rect">
            <a:avLst/>
          </a:prstGeom>
        </p:spPr>
      </p:pic>
      <p:pic>
        <p:nvPicPr>
          <p:cNvPr id="605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7830" y="6272530"/>
            <a:ext cx="2069465" cy="393700"/>
          </a:xfrm>
          <a:prstGeom prst="rect">
            <a:avLst/>
          </a:prstGeom>
        </p:spPr>
      </p:pic>
      <p:sp>
        <p:nvSpPr>
          <p:cNvPr id="598" name="Tijdelijke aanduiding voor tekst 597"/>
          <p:cNvSpPr>
            <a:spLocks noGrp="1"/>
          </p:cNvSpPr>
          <p:nvPr>
            <p:ph type="body" idx="10"/>
          </p:nvPr>
        </p:nvSpPr>
        <p:spPr>
          <a:xfrm>
            <a:off x="421640" y="215900"/>
            <a:ext cx="8585200" cy="12490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6075"/>
              </a:spcAft>
            </a:pPr>
            <a:r>
              <a:rPr lang="nl-NL" sz="2950" spc="0">
                <a:solidFill>
                  <a:srgbClr val="005171"/>
                </a:solidFill>
                <a:latin typeface="Verdana" panose="02020603050405020304" pitchFamily="2"/>
              </a:rPr>
              <a:t>Onze visie </a:t>
            </a:r>
          </a:p>
        </p:txBody>
      </p:sp>
      <p:sp>
        <p:nvSpPr>
          <p:cNvPr id="599" name="Tijdelijke aanduiding voor tekst 598"/>
          <p:cNvSpPr>
            <a:spLocks noGrp="1"/>
          </p:cNvSpPr>
          <p:nvPr>
            <p:ph type="body" idx="10"/>
          </p:nvPr>
        </p:nvSpPr>
        <p:spPr>
          <a:xfrm>
            <a:off x="302260" y="1464945"/>
            <a:ext cx="8585200" cy="22809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1910" rIns="0" bIns="0" anchor="t"/>
          <a:lstStyle/>
          <a:p>
            <a:pPr marL="32004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Bijzondere natuurontwikkeling </a:t>
            </a:r>
          </a:p>
          <a:p>
            <a:pPr marL="32004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0">
                <a:solidFill>
                  <a:srgbClr val="005171"/>
                </a:solidFill>
                <a:latin typeface="Verdana" panose="02020603050405020304" pitchFamily="2"/>
              </a:rPr>
              <a:t>Duurzame landbouw </a:t>
            </a:r>
          </a:p>
          <a:p>
            <a:pPr marL="32004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Efficiënt mobiliteitsnetwerk </a:t>
            </a:r>
          </a:p>
          <a:p>
            <a:pPr marL="32004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Voortouw nemen in de energietransitie </a:t>
            </a:r>
          </a:p>
          <a:p>
            <a:pPr marL="320040" marR="0" indent="228600" algn="just">
              <a:lnSpc>
                <a:spcPts val="2600"/>
              </a:lnSpc>
              <a:spcBef>
                <a:spcPts val="1140"/>
              </a:spcBef>
              <a:spcAft>
                <a:spcPts val="19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Samen leven in de kernen </a:t>
            </a:r>
          </a:p>
        </p:txBody>
      </p:sp>
      <p:graphicFrame>
        <p:nvGraphicFramePr>
          <p:cNvPr id="604" name="table 604"/>
          <p:cNvGraphicFramePr>
            <a:graphicFrameLocks noGrp="1"/>
          </p:cNvGraphicFramePr>
          <p:nvPr/>
        </p:nvGraphicFramePr>
        <p:xfrm>
          <a:off x="417830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69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67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606" name="Rechte verbindingslijn 605"/>
          <p:cNvCxnSpPr/>
          <p:nvPr/>
        </p:nvCxnSpPr>
        <p:spPr>
          <a:xfrm>
            <a:off x="494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607" name="Rechte verbindingslijn 606"/>
          <p:cNvCxnSpPr/>
          <p:nvPr/>
        </p:nvCxnSpPr>
        <p:spPr>
          <a:xfrm>
            <a:off x="490855" y="102108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A4F75A52-1843-4882-9873-18EA6898ED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75895" y="96520"/>
            <a:ext cx="8774430" cy="6585585"/>
          </a:xfrm>
          <a:prstGeom prst="rect">
            <a:avLst/>
          </a:prstGeom>
        </p:spPr>
      </p:pic>
      <p:sp>
        <p:nvSpPr>
          <p:cNvPr id="612" name="Tijdelijke aanduiding voor tekst 611"/>
          <p:cNvSpPr>
            <a:spLocks noGrp="1"/>
          </p:cNvSpPr>
          <p:nvPr>
            <p:ph type="body" idx="10"/>
          </p:nvPr>
        </p:nvSpPr>
        <p:spPr>
          <a:xfrm>
            <a:off x="8747125" y="6396355"/>
            <a:ext cx="261620" cy="965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850" b="1" spc="90">
                <a:solidFill>
                  <a:srgbClr val="025272"/>
                </a:solidFill>
                <a:latin typeface="Verdana" panose="02020603050405020304" pitchFamily="2"/>
              </a:rPr>
              <a:t>68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0C606C4-ECF6-4A5A-BCFB-F10033740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5471290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58750" y="161290"/>
            <a:ext cx="8793480" cy="6391910"/>
          </a:xfrm>
          <a:prstGeom prst="rect">
            <a:avLst/>
          </a:prstGeom>
        </p:spPr>
      </p:pic>
      <p:sp>
        <p:nvSpPr>
          <p:cNvPr id="617" name="Tijdelijke aanduiding voor tekst 616"/>
          <p:cNvSpPr>
            <a:spLocks noGrp="1"/>
          </p:cNvSpPr>
          <p:nvPr>
            <p:ph type="body" idx="10"/>
          </p:nvPr>
        </p:nvSpPr>
        <p:spPr>
          <a:xfrm>
            <a:off x="8808720" y="6400800"/>
            <a:ext cx="143510" cy="9461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b="1" spc="-235">
                <a:solidFill>
                  <a:srgbClr val="000000"/>
                </a:solidFill>
                <a:latin typeface="Verdana" panose="02020603050405020304" pitchFamily="2"/>
              </a:rPr>
              <a:t>69 </a:t>
            </a:r>
          </a:p>
        </p:txBody>
      </p:sp>
      <p:sp>
        <p:nvSpPr>
          <p:cNvPr id="618" name="Tijdelijke aanduiding voor tekst 617"/>
          <p:cNvSpPr>
            <a:spLocks noGrp="1"/>
          </p:cNvSpPr>
          <p:nvPr>
            <p:ph type="body" idx="10"/>
          </p:nvPr>
        </p:nvSpPr>
        <p:spPr>
          <a:xfrm>
            <a:off x="539750" y="6272530"/>
            <a:ext cx="1932305" cy="28067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45720" rIns="0" bIns="0" anchor="t">
            <a:normAutofit fontScale="95000"/>
          </a:bodyPr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850" b="1" spc="90">
                <a:solidFill>
                  <a:srgbClr val="22AA21"/>
                </a:solidFill>
                <a:latin typeface="Verdana" panose="02020603050405020304" pitchFamily="2"/>
              </a:rPr>
              <a:t>1</a:t>
            </a:r>
            <a:r>
              <a:rPr lang="nl-NL" sz="850" b="1" spc="90">
                <a:solidFill>
                  <a:srgbClr val="34B133"/>
                </a:solidFill>
                <a:latin typeface="Verdana" panose="02020603050405020304" pitchFamily="2"/>
              </a:rPr>
              <a:t>1</a:t>
            </a:r>
            <a:r>
              <a:rPr lang="nl-NL" sz="850" b="1" spc="90">
                <a:solidFill>
                  <a:srgbClr val="003F62"/>
                </a:solidFill>
                <a:latin typeface="Verdana" panose="02020603050405020304" pitchFamily="2"/>
              </a:rPr>
              <a:t> WAGENINGEN </a:t>
            </a:r>
            <a:r>
              <a:rPr lang="nl-NL" sz="850" b="1" spc="90">
                <a:solidFill>
                  <a:srgbClr val="22AA21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sp>
        <p:nvSpPr>
          <p:cNvPr id="619" name="Tijdelijke aanduiding voor tekst 618"/>
          <p:cNvSpPr>
            <a:spLocks noGrp="1"/>
          </p:cNvSpPr>
          <p:nvPr>
            <p:ph type="body" idx="10"/>
          </p:nvPr>
        </p:nvSpPr>
        <p:spPr>
          <a:xfrm>
            <a:off x="3584575" y="6193790"/>
            <a:ext cx="2432050" cy="25590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77500" lnSpcReduction="20000"/>
          </a:bodyPr>
          <a:lstStyle/>
          <a:p>
            <a:pPr marL="0" marR="0" indent="0" algn="l">
              <a:lnSpc>
                <a:spcPts val="2000"/>
              </a:lnSpc>
              <a:spcAft>
                <a:spcPts val="0"/>
              </a:spcAft>
            </a:pPr>
            <a:r>
              <a:rPr lang="nl-NL" sz="2000" b="1" spc="-5" dirty="0">
                <a:solidFill>
                  <a:srgbClr val="003F62"/>
                </a:solidFill>
                <a:latin typeface="Verdana" panose="02020603050405020304" pitchFamily="2"/>
              </a:rPr>
              <a:t>   Integrale plankaart </a:t>
            </a:r>
          </a:p>
        </p:txBody>
      </p:sp>
      <p:sp>
        <p:nvSpPr>
          <p:cNvPr id="620" name="Tijdelijke aanduiding voor tekst 619"/>
          <p:cNvSpPr>
            <a:spLocks noGrp="1"/>
          </p:cNvSpPr>
          <p:nvPr>
            <p:ph type="body" idx="10"/>
          </p:nvPr>
        </p:nvSpPr>
        <p:spPr>
          <a:xfrm>
            <a:off x="7269480" y="722630"/>
            <a:ext cx="271145" cy="14287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250" spc="-235">
                <a:solidFill>
                  <a:srgbClr val="CFD9AF"/>
                </a:solidFill>
                <a:latin typeface="Verdana" panose="02020603050405020304" pitchFamily="2"/>
              </a:rPr>
              <a:t>WIP </a:t>
            </a:r>
          </a:p>
        </p:txBody>
      </p:sp>
      <p:sp>
        <p:nvSpPr>
          <p:cNvPr id="621" name="Tijdelijke aanduiding voor tekst 620"/>
          <p:cNvSpPr>
            <a:spLocks noGrp="1"/>
          </p:cNvSpPr>
          <p:nvPr>
            <p:ph type="body" idx="10"/>
          </p:nvPr>
        </p:nvSpPr>
        <p:spPr>
          <a:xfrm>
            <a:off x="7589520" y="758825"/>
            <a:ext cx="990600" cy="7620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600" spc="-65">
                <a:solidFill>
                  <a:srgbClr val="000000"/>
                </a:solidFill>
                <a:latin typeface="Verdana" panose="02020603050405020304" pitchFamily="2"/>
              </a:rPr>
              <a:t>Kleinschalige Zoete Landbouw </a:t>
            </a:r>
          </a:p>
        </p:txBody>
      </p:sp>
      <p:sp>
        <p:nvSpPr>
          <p:cNvPr id="622" name="Tijdelijke aanduiding voor tekst 621"/>
          <p:cNvSpPr>
            <a:spLocks noGrp="1"/>
          </p:cNvSpPr>
          <p:nvPr>
            <p:ph type="body" idx="10"/>
          </p:nvPr>
        </p:nvSpPr>
        <p:spPr>
          <a:xfrm>
            <a:off x="7205345" y="213360"/>
            <a:ext cx="621665" cy="1492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1100"/>
              </a:lnSpc>
              <a:spcAft>
                <a:spcPts val="0"/>
              </a:spcAft>
            </a:pPr>
            <a:r>
              <a:rPr lang="nl-NL" sz="850" b="1" spc="35">
                <a:solidFill>
                  <a:srgbClr val="000000"/>
                </a:solidFill>
                <a:latin typeface="Verdana" panose="02020603050405020304" pitchFamily="2"/>
              </a:rPr>
              <a:t>Legenda </a:t>
            </a:r>
          </a:p>
        </p:txBody>
      </p:sp>
      <p:sp>
        <p:nvSpPr>
          <p:cNvPr id="623" name="Tijdelijke aanduiding voor tekst 622"/>
          <p:cNvSpPr>
            <a:spLocks noGrp="1"/>
          </p:cNvSpPr>
          <p:nvPr>
            <p:ph type="body" idx="10"/>
          </p:nvPr>
        </p:nvSpPr>
        <p:spPr>
          <a:xfrm>
            <a:off x="7586345" y="433070"/>
            <a:ext cx="975360" cy="787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600" spc="-60">
                <a:solidFill>
                  <a:srgbClr val="000000"/>
                </a:solidFill>
                <a:latin typeface="Verdana" panose="02020603050405020304" pitchFamily="2"/>
              </a:rPr>
              <a:t>Grootschalige Zilte Landbouw </a:t>
            </a:r>
          </a:p>
        </p:txBody>
      </p:sp>
      <p:sp>
        <p:nvSpPr>
          <p:cNvPr id="624" name="Tijdelijke aanduiding voor tekst 623"/>
          <p:cNvSpPr>
            <a:spLocks noGrp="1"/>
          </p:cNvSpPr>
          <p:nvPr>
            <p:ph type="body" idx="10"/>
          </p:nvPr>
        </p:nvSpPr>
        <p:spPr>
          <a:xfrm>
            <a:off x="5022850" y="652145"/>
            <a:ext cx="914400" cy="3416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0"/>
              </a:spcAft>
            </a:pPr>
            <a:r>
              <a:rPr lang="nl-NL" sz="1250" spc="-210">
                <a:solidFill>
                  <a:srgbClr val="C3AB97"/>
                </a:solidFill>
                <a:latin typeface="Verdana" panose="02020603050405020304" pitchFamily="2"/>
              </a:rPr>
              <a:t>,, </a:t>
            </a:r>
          </a:p>
          <a:p>
            <a:pPr marL="0" marR="0" indent="0"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850" spc="0">
                <a:solidFill>
                  <a:srgbClr val="000000"/>
                </a:solidFill>
                <a:latin typeface="Arial" panose="02020603050405020304" pitchFamily="2"/>
              </a:rPr>
              <a:t>, </a:t>
            </a:r>
          </a:p>
          <a:p>
            <a:pPr marL="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tabLst>
                <a:tab pos="548640" algn="l"/>
              </a:tabLst>
            </a:pPr>
            <a:r>
              <a:rPr lang="nl-NL" sz="1250" spc="-55">
                <a:solidFill>
                  <a:srgbClr val="B7CDDE"/>
                </a:solidFill>
                <a:latin typeface="Verdana" panose="02020603050405020304" pitchFamily="2"/>
              </a:rPr>
              <a:t>,,,.....oilk</a:t>
            </a:r>
            <a:r>
              <a:rPr lang="nl-NL" sz="100" spc="-55">
                <a:solidFill>
                  <a:srgbClr val="000000"/>
                </a:solidFill>
                <a:latin typeface="Verdana" panose="02020603050405020304" pitchFamily="2"/>
              </a:rPr>
              <a:t> </a:t>
            </a:r>
            <a:r>
              <a:rPr lang="nl-NL" sz="1250" spc="-55">
                <a:solidFill>
                  <a:srgbClr val="000000"/>
                </a:solidFill>
                <a:latin typeface="Verdana" panose="02020603050405020304" pitchFamily="2"/>
              </a:rPr>
              <a:t>.. </a:t>
            </a:r>
          </a:p>
          <a:p>
            <a:pPr marL="0" marR="0" indent="0" algn="ctr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600" spc="-135">
                <a:solidFill>
                  <a:srgbClr val="000000"/>
                </a:solidFill>
                <a:latin typeface="Verdana" panose="02020603050405020304" pitchFamily="2"/>
              </a:rPr>
              <a:t>..-</a:t>
            </a:r>
            <a:r>
              <a:rPr lang="nl-NL" sz="1250" spc="-135">
                <a:solidFill>
                  <a:srgbClr val="000000"/>
                </a:solidFill>
                <a:latin typeface="Verdana" panose="02020603050405020304" pitchFamily="2"/>
              </a:rPr>
              <a:t>..</a:t>
            </a:r>
            <a:r>
              <a:rPr lang="nl-NL" sz="1250" spc="-135">
                <a:solidFill>
                  <a:srgbClr val="C3AB97"/>
                </a:solidFill>
                <a:latin typeface="Verdana" panose="02020603050405020304" pitchFamily="2"/>
              </a:rPr>
              <a:t> , </a:t>
            </a:r>
          </a:p>
        </p:txBody>
      </p:sp>
      <p:sp>
        <p:nvSpPr>
          <p:cNvPr id="625" name="Tijdelijke aanduiding voor tekst 624"/>
          <p:cNvSpPr>
            <a:spLocks noGrp="1"/>
          </p:cNvSpPr>
          <p:nvPr>
            <p:ph type="body" idx="10"/>
          </p:nvPr>
        </p:nvSpPr>
        <p:spPr>
          <a:xfrm>
            <a:off x="5632450" y="993775"/>
            <a:ext cx="622300" cy="11239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400"/>
              </a:lnSpc>
              <a:spcAft>
                <a:spcPts val="0"/>
              </a:spcAft>
            </a:pPr>
            <a:r>
              <a:rPr lang="nl-NL" sz="850" spc="0">
                <a:solidFill>
                  <a:srgbClr val="000000"/>
                </a:solidFill>
                <a:latin typeface="Arial" panose="02020603050405020304" pitchFamily="2"/>
              </a:rPr>
              <a:t>, </a:t>
            </a:r>
          </a:p>
          <a:p>
            <a:pPr marL="0" marR="0" indent="0" algn="l">
              <a:lnSpc>
                <a:spcPts val="4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850" spc="-75" baseline="-25000">
                <a:solidFill>
                  <a:srgbClr val="000000"/>
                </a:solidFill>
                <a:latin typeface="Arial Narrow" panose="02020603050405020304" pitchFamily="2"/>
              </a:rPr>
              <a:t>J</a:t>
            </a:r>
            <a:r>
              <a:rPr lang="nl-NL" sz="850" spc="-75" baseline="-25000">
                <a:solidFill>
                  <a:srgbClr val="000000"/>
                </a:solidFill>
                <a:latin typeface="Verdana" panose="02020603050405020304" pitchFamily="2"/>
              </a:rPr>
              <a:t>A</a:t>
            </a:r>
            <a:r>
              <a:rPr lang="nl-NL" sz="850" spc="-75">
                <a:solidFill>
                  <a:srgbClr val="000000"/>
                </a:solidFill>
                <a:latin typeface="Arial" panose="02020603050405020304" pitchFamily="2"/>
              </a:rPr>
              <a:t>C </a:t>
            </a:r>
          </a:p>
        </p:txBody>
      </p:sp>
      <p:sp>
        <p:nvSpPr>
          <p:cNvPr id="626" name="Tijdelijke aanduiding voor tekst 625"/>
          <p:cNvSpPr>
            <a:spLocks noGrp="1"/>
          </p:cNvSpPr>
          <p:nvPr>
            <p:ph type="body" idx="10"/>
          </p:nvPr>
        </p:nvSpPr>
        <p:spPr>
          <a:xfrm>
            <a:off x="5632450" y="1106170"/>
            <a:ext cx="856615" cy="1892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91440" marR="0" indent="0" algn="l">
              <a:lnSpc>
                <a:spcPts val="1700"/>
              </a:lnSpc>
              <a:spcAft>
                <a:spcPts val="0"/>
              </a:spcAft>
              <a:tabLst>
                <a:tab pos="853440" algn="r"/>
              </a:tabLst>
            </a:pPr>
            <a:r>
              <a:rPr lang="nl-NL" sz="950" spc="-5">
                <a:solidFill>
                  <a:srgbClr val="000000"/>
                </a:solidFill>
                <a:latin typeface="Verdana" panose="02020603050405020304" pitchFamily="2"/>
              </a:rPr>
              <a:t>:f1;i, </a:t>
            </a:r>
            <a:r>
              <a:rPr lang="nl-NL" sz="1250" spc="-5">
                <a:solidFill>
                  <a:srgbClr val="000000"/>
                </a:solidFill>
                <a:latin typeface="Verdana" panose="02020603050405020304" pitchFamily="2"/>
              </a:rPr>
              <a:t>-----</a:t>
            </a:r>
            <a:r>
              <a:rPr lang="nl-NL" sz="100">
                <a:solidFill>
                  <a:srgbClr val="000000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627" name="Tijdelijke aanduiding voor tekst 626"/>
          <p:cNvSpPr>
            <a:spLocks noGrp="1"/>
          </p:cNvSpPr>
          <p:nvPr>
            <p:ph type="body" idx="10"/>
          </p:nvPr>
        </p:nvSpPr>
        <p:spPr>
          <a:xfrm>
            <a:off x="5928360" y="1295400"/>
            <a:ext cx="91440" cy="17970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6223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950" spc="-185">
                <a:solidFill>
                  <a:srgbClr val="000000"/>
                </a:solidFill>
                <a:latin typeface="Verdana" panose="02020603050405020304" pitchFamily="2"/>
              </a:rPr>
              <a:t>tt </a:t>
            </a:r>
          </a:p>
        </p:txBody>
      </p:sp>
      <p:sp>
        <p:nvSpPr>
          <p:cNvPr id="628" name="Tijdelijke aanduiding voor tekst 627"/>
          <p:cNvSpPr>
            <a:spLocks noGrp="1"/>
          </p:cNvSpPr>
          <p:nvPr>
            <p:ph type="body" idx="10"/>
          </p:nvPr>
        </p:nvSpPr>
        <p:spPr>
          <a:xfrm>
            <a:off x="7589520" y="579120"/>
            <a:ext cx="1014730" cy="7937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600" spc="-65">
                <a:solidFill>
                  <a:srgbClr val="000000"/>
                </a:solidFill>
                <a:latin typeface="Verdana" panose="02020603050405020304" pitchFamily="2"/>
              </a:rPr>
              <a:t>Grootschalige Zoete Landbouw </a:t>
            </a:r>
          </a:p>
        </p:txBody>
      </p:sp>
      <p:sp>
        <p:nvSpPr>
          <p:cNvPr id="629" name="Tijdelijke aanduiding voor tekst 628"/>
          <p:cNvSpPr>
            <a:spLocks noGrp="1"/>
          </p:cNvSpPr>
          <p:nvPr>
            <p:ph type="body" idx="10"/>
          </p:nvPr>
        </p:nvSpPr>
        <p:spPr>
          <a:xfrm>
            <a:off x="7589520" y="935990"/>
            <a:ext cx="301625" cy="10922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600" spc="-60">
                <a:solidFill>
                  <a:srgbClr val="000000"/>
                </a:solidFill>
                <a:latin typeface="Verdana" panose="02020603050405020304" pitchFamily="2"/>
              </a:rPr>
              <a:t>Bedrijven </a:t>
            </a:r>
          </a:p>
        </p:txBody>
      </p:sp>
      <p:sp>
        <p:nvSpPr>
          <p:cNvPr id="630" name="Tijdelijke aanduiding voor tekst 629"/>
          <p:cNvSpPr>
            <a:spLocks noGrp="1"/>
          </p:cNvSpPr>
          <p:nvPr>
            <p:ph type="body" idx="10"/>
          </p:nvPr>
        </p:nvSpPr>
        <p:spPr>
          <a:xfrm>
            <a:off x="7589520" y="1045210"/>
            <a:ext cx="487680" cy="4089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600" spc="-60">
                <a:solidFill>
                  <a:srgbClr val="000000"/>
                </a:solidFill>
                <a:latin typeface="Verdana" panose="02020603050405020304" pitchFamily="2"/>
              </a:rPr>
              <a:t>Kenniscentrum </a:t>
            </a:r>
          </a:p>
          <a:p>
            <a:pPr marL="0" marR="0" indent="0" algn="l">
              <a:lnSpc>
                <a:spcPts val="700"/>
              </a:lnSpc>
              <a:spcBef>
                <a:spcPts val="845"/>
              </a:spcBef>
              <a:spcAft>
                <a:spcPts val="0"/>
              </a:spcAft>
            </a:pPr>
            <a:r>
              <a:rPr lang="nl-NL" sz="600" spc="-70">
                <a:solidFill>
                  <a:srgbClr val="000000"/>
                </a:solidFill>
                <a:latin typeface="Verdana" panose="02020603050405020304" pitchFamily="2"/>
              </a:rPr>
              <a:t>Glastuin bouw </a:t>
            </a:r>
          </a:p>
        </p:txBody>
      </p:sp>
      <p:sp>
        <p:nvSpPr>
          <p:cNvPr id="631" name="Tijdelijke aanduiding voor tekst 630"/>
          <p:cNvSpPr>
            <a:spLocks noGrp="1"/>
          </p:cNvSpPr>
          <p:nvPr>
            <p:ph type="body" idx="10"/>
          </p:nvPr>
        </p:nvSpPr>
        <p:spPr>
          <a:xfrm>
            <a:off x="7260590" y="1454150"/>
            <a:ext cx="981075" cy="4324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36195" rIns="0" bIns="0" anchor="t"/>
          <a:lstStyle/>
          <a:p>
            <a:pPr marL="32004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600" spc="-40">
                <a:solidFill>
                  <a:srgbClr val="000000"/>
                </a:solidFill>
                <a:latin typeface="Verdana" panose="02020603050405020304" pitchFamily="2"/>
              </a:rPr>
              <a:t>Bebouwd </a:t>
            </a:r>
          </a:p>
          <a:p>
            <a:pPr marL="0" marR="0" indent="0" algn="l">
              <a:lnSpc>
                <a:spcPts val="1400"/>
              </a:lnSpc>
              <a:spcBef>
                <a:spcPts val="180"/>
              </a:spcBef>
              <a:spcAft>
                <a:spcPts val="0"/>
              </a:spcAft>
            </a:pPr>
            <a:r>
              <a:rPr lang="nl-NL" sz="1250" spc="30">
                <a:solidFill>
                  <a:srgbClr val="C3AB97"/>
                </a:solidFill>
                <a:latin typeface="Verdana" panose="02020603050405020304" pitchFamily="2"/>
              </a:rPr>
              <a:t>1</a:t>
            </a:r>
            <a:r>
              <a:rPr lang="nl-NL" sz="1250" spc="30">
                <a:solidFill>
                  <a:srgbClr val="E37E48"/>
                </a:solidFill>
                <a:latin typeface="Verdana" panose="02020603050405020304" pitchFamily="2"/>
              </a:rPr>
              <a:t>M</a:t>
            </a:r>
            <a:r>
              <a:rPr lang="nl-NL" sz="600" spc="30">
                <a:solidFill>
                  <a:srgbClr val="000000"/>
                </a:solidFill>
                <a:latin typeface="Verdana" panose="02020603050405020304" pitchFamily="2"/>
              </a:rPr>
              <a:t>Nieuwbouw </a:t>
            </a:r>
          </a:p>
          <a:p>
            <a:pPr marL="320040" marR="0" indent="0" algn="l">
              <a:lnSpc>
                <a:spcPts val="600"/>
              </a:lnSpc>
              <a:spcBef>
                <a:spcPts val="405"/>
              </a:spcBef>
              <a:spcAft>
                <a:spcPts val="0"/>
              </a:spcAft>
            </a:pPr>
            <a:r>
              <a:rPr lang="nl-NL" sz="600" spc="-70">
                <a:solidFill>
                  <a:srgbClr val="000000"/>
                </a:solidFill>
                <a:latin typeface="Verdana" panose="02020603050405020304" pitchFamily="2"/>
              </a:rPr>
              <a:t>Culluur en Recreatie </a:t>
            </a:r>
          </a:p>
        </p:txBody>
      </p:sp>
      <p:sp>
        <p:nvSpPr>
          <p:cNvPr id="632" name="Tijdelijke aanduiding voor tekst 631"/>
          <p:cNvSpPr>
            <a:spLocks noGrp="1"/>
          </p:cNvSpPr>
          <p:nvPr>
            <p:ph type="body" idx="10"/>
          </p:nvPr>
        </p:nvSpPr>
        <p:spPr>
          <a:xfrm>
            <a:off x="2121535" y="1402080"/>
            <a:ext cx="164465" cy="18288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950" b="1" spc="-204">
                <a:solidFill>
                  <a:srgbClr val="63A955"/>
                </a:solidFill>
                <a:latin typeface="Verdana" panose="02020603050405020304" pitchFamily="2"/>
              </a:rPr>
              <a:t>Cd </a:t>
            </a:r>
          </a:p>
        </p:txBody>
      </p:sp>
      <p:sp>
        <p:nvSpPr>
          <p:cNvPr id="633" name="Tijdelijke aanduiding voor tekst 632"/>
          <p:cNvSpPr>
            <a:spLocks noGrp="1"/>
          </p:cNvSpPr>
          <p:nvPr>
            <p:ph type="body" idx="10"/>
          </p:nvPr>
        </p:nvSpPr>
        <p:spPr>
          <a:xfrm>
            <a:off x="987425" y="1999615"/>
            <a:ext cx="27305" cy="1339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600" spc="-254">
                <a:solidFill>
                  <a:srgbClr val="C3AB97"/>
                </a:solidFill>
                <a:latin typeface="Verdana" panose="02020603050405020304" pitchFamily="2"/>
              </a:rPr>
              <a:t>Í</a:t>
            </a:r>
            <a:r>
              <a:rPr lang="nl-NL" sz="600" spc="-254" baseline="30000">
                <a:solidFill>
                  <a:srgbClr val="C3AB97"/>
                </a:solidFill>
                <a:latin typeface="Arial" panose="02020603050405020304" pitchFamily="2"/>
              </a:rPr>
              <a:t>I</a:t>
            </a:r>
            <a:r>
              <a:rPr lang="nl-NL" sz="100" spc="-254">
                <a:solidFill>
                  <a:srgbClr val="C3AB97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634" name="Tijdelijke aanduiding voor tekst 633"/>
          <p:cNvSpPr>
            <a:spLocks noGrp="1"/>
          </p:cNvSpPr>
          <p:nvPr>
            <p:ph type="body" idx="10"/>
          </p:nvPr>
        </p:nvSpPr>
        <p:spPr>
          <a:xfrm>
            <a:off x="7220585" y="1953895"/>
            <a:ext cx="643255" cy="16129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45720" algn="l">
              <a:lnSpc>
                <a:spcPts val="1200"/>
              </a:lnSpc>
              <a:spcAft>
                <a:spcPts val="0"/>
              </a:spcAft>
              <a:buFont typeface="Verdana"/>
              <a:buChar char="·"/>
            </a:pPr>
            <a:r>
              <a:rPr lang="nl-NL" sz="600" spc="65">
                <a:solidFill>
                  <a:srgbClr val="63A955"/>
                </a:solidFill>
                <a:latin typeface="Verdana" panose="02020603050405020304" pitchFamily="2"/>
              </a:rPr>
              <a:t>IM</a:t>
            </a:r>
            <a:r>
              <a:rPr lang="nl-NL" sz="600" spc="65">
                <a:solidFill>
                  <a:srgbClr val="000000"/>
                </a:solidFill>
                <a:latin typeface="Verdana" panose="02020603050405020304" pitchFamily="2"/>
              </a:rPr>
              <a:t> Natuur </a:t>
            </a:r>
          </a:p>
        </p:txBody>
      </p:sp>
      <p:sp>
        <p:nvSpPr>
          <p:cNvPr id="635" name="Tijdelijke aanduiding voor tekst 634"/>
          <p:cNvSpPr>
            <a:spLocks noGrp="1"/>
          </p:cNvSpPr>
          <p:nvPr>
            <p:ph type="body" idx="10"/>
          </p:nvPr>
        </p:nvSpPr>
        <p:spPr>
          <a:xfrm>
            <a:off x="7589520" y="2115185"/>
            <a:ext cx="274320" cy="1435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nl-NL" sz="600" spc="65">
                <a:solidFill>
                  <a:srgbClr val="000000"/>
                </a:solidFill>
                <a:latin typeface="Verdana" panose="02020603050405020304" pitchFamily="2"/>
              </a:rPr>
              <a:t>Water </a:t>
            </a:r>
          </a:p>
        </p:txBody>
      </p:sp>
      <p:sp>
        <p:nvSpPr>
          <p:cNvPr id="636" name="Tijdelijke aanduiding voor tekst 635"/>
          <p:cNvSpPr>
            <a:spLocks noGrp="1"/>
          </p:cNvSpPr>
          <p:nvPr>
            <p:ph type="body" idx="10"/>
          </p:nvPr>
        </p:nvSpPr>
        <p:spPr>
          <a:xfrm>
            <a:off x="7269480" y="2258695"/>
            <a:ext cx="594360" cy="1403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nl-NL" sz="600" spc="65">
                <a:solidFill>
                  <a:srgbClr val="892B3D"/>
                </a:solidFill>
                <a:latin typeface="Verdana" panose="02020603050405020304" pitchFamily="2"/>
              </a:rPr>
              <a:t>-</a:t>
            </a:r>
            <a:r>
              <a:rPr lang="nl-NL" sz="600" spc="65">
                <a:solidFill>
                  <a:srgbClr val="000000"/>
                </a:solidFill>
                <a:latin typeface="Verdana" panose="02020603050405020304" pitchFamily="2"/>
              </a:rPr>
              <a:t> Snelweg </a:t>
            </a:r>
          </a:p>
        </p:txBody>
      </p:sp>
      <p:sp>
        <p:nvSpPr>
          <p:cNvPr id="637" name="Tijdelijke aanduiding voor tekst 636"/>
          <p:cNvSpPr>
            <a:spLocks noGrp="1"/>
          </p:cNvSpPr>
          <p:nvPr>
            <p:ph type="body" idx="10"/>
          </p:nvPr>
        </p:nvSpPr>
        <p:spPr>
          <a:xfrm>
            <a:off x="7607935" y="2849880"/>
            <a:ext cx="66675" cy="5207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600" spc="-225" baseline="-25000">
                <a:solidFill>
                  <a:srgbClr val="000000"/>
                </a:solidFill>
                <a:latin typeface="Verdana" panose="02020603050405020304" pitchFamily="2"/>
              </a:rPr>
              <a:t>rn</a:t>
            </a:r>
            <a:r>
              <a:rPr lang="nl-NL" sz="100" spc="-225">
                <a:solidFill>
                  <a:srgbClr val="000000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638" name="Tijdelijke aanduiding voor tekst 637"/>
          <p:cNvSpPr>
            <a:spLocks noGrp="1"/>
          </p:cNvSpPr>
          <p:nvPr>
            <p:ph type="body" idx="10"/>
          </p:nvPr>
        </p:nvSpPr>
        <p:spPr>
          <a:xfrm>
            <a:off x="283210" y="3898265"/>
            <a:ext cx="222885" cy="4572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  <a:tabLst>
                <a:tab pos="274320" algn="r"/>
              </a:tabLst>
            </a:pPr>
            <a:r>
              <a:rPr lang="nl-NL" sz="450" spc="0">
                <a:solidFill>
                  <a:srgbClr val="000000"/>
                </a:solidFill>
                <a:latin typeface="Verdana" panose="02020603050405020304" pitchFamily="2"/>
              </a:rPr>
              <a:t>.1 • </a:t>
            </a:r>
          </a:p>
        </p:txBody>
      </p:sp>
      <p:sp>
        <p:nvSpPr>
          <p:cNvPr id="639" name="Tijdelijke aanduiding voor tekst 638"/>
          <p:cNvSpPr>
            <a:spLocks noGrp="1"/>
          </p:cNvSpPr>
          <p:nvPr>
            <p:ph type="body" idx="10"/>
          </p:nvPr>
        </p:nvSpPr>
        <p:spPr>
          <a:xfrm>
            <a:off x="7952105" y="4614545"/>
            <a:ext cx="545465" cy="34480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  <a:tabLst>
                <a:tab pos="228600" algn="l"/>
                <a:tab pos="548640" algn="r"/>
              </a:tabLst>
            </a:pPr>
            <a:r>
              <a:rPr lang="nl-NL" sz="950" b="1" spc="0">
                <a:solidFill>
                  <a:srgbClr val="000000"/>
                </a:solidFill>
                <a:latin typeface="Verdana" panose="02020603050405020304" pitchFamily="2"/>
              </a:rPr>
              <a:t>, 3 </a:t>
            </a:r>
            <a:r>
              <a:rPr lang="nl-NL" sz="750" b="1" spc="0">
                <a:solidFill>
                  <a:srgbClr val="000000"/>
                </a:solidFill>
                <a:latin typeface="Verdana" panose="02020603050405020304" pitchFamily="2"/>
              </a:rPr>
              <a:t>• </a:t>
            </a:r>
          </a:p>
          <a:p>
            <a:pPr marL="0" marR="0" indent="0" algn="l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750" b="1" spc="35">
                <a:solidFill>
                  <a:srgbClr val="000000"/>
                </a:solidFill>
                <a:latin typeface="Verdana" panose="02020603050405020304" pitchFamily="2"/>
              </a:rPr>
              <a:t>. aa . • </a:t>
            </a:r>
          </a:p>
          <a:p>
            <a:pPr marL="0" marR="0" indent="411480" algn="l">
              <a:lnSpc>
                <a:spcPts val="800"/>
              </a:lnSpc>
              <a:spcBef>
                <a:spcPts val="335"/>
              </a:spcBef>
              <a:spcAft>
                <a:spcPts val="0"/>
              </a:spcAft>
              <a:buFont typeface="Verdana"/>
              <a:buChar char="·"/>
            </a:pPr>
            <a:r>
              <a:rPr lang="nl-NL" sz="850" b="1" spc="-254">
                <a:solidFill>
                  <a:srgbClr val="000000"/>
                </a:solidFill>
                <a:latin typeface="Verdana" panose="02020603050405020304" pitchFamily="2"/>
              </a:rPr>
              <a:t>• </a:t>
            </a:r>
          </a:p>
        </p:txBody>
      </p:sp>
      <p:sp>
        <p:nvSpPr>
          <p:cNvPr id="640" name="Tijdelijke aanduiding voor tekst 639"/>
          <p:cNvSpPr>
            <a:spLocks noGrp="1"/>
          </p:cNvSpPr>
          <p:nvPr>
            <p:ph type="body" idx="10"/>
          </p:nvPr>
        </p:nvSpPr>
        <p:spPr>
          <a:xfrm>
            <a:off x="7626350" y="5102225"/>
            <a:ext cx="706755" cy="33528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450" spc="0">
                <a:solidFill>
                  <a:srgbClr val="000000"/>
                </a:solidFill>
                <a:latin typeface="Verdana" panose="02020603050405020304" pitchFamily="2"/>
              </a:rPr>
              <a:t>'*'1</a:t>
            </a:r>
            <a:r>
              <a:rPr lang="nl-NL" sz="450" spc="0" baseline="30000">
                <a:solidFill>
                  <a:srgbClr val="000000"/>
                </a:solidFill>
                <a:latin typeface="Verdana" panose="02020603050405020304" pitchFamily="2"/>
              </a:rPr>
              <a:t>';</a:t>
            </a:r>
            <a:r>
              <a:rPr lang="nl-NL" sz="450" spc="0">
                <a:solidFill>
                  <a:srgbClr val="000000"/>
                </a:solidFill>
                <a:latin typeface="Verdana" panose="02020603050405020304" pitchFamily="2"/>
              </a:rPr>
              <a:t>4: • S</a:t>
            </a:r>
            <a:r>
              <a:rPr lang="nl-NL" sz="450" spc="0" baseline="30000">
                <a:solidFill>
                  <a:srgbClr val="000000"/>
                </a:solidFill>
                <a:latin typeface="Verdana" panose="02020603050405020304" pitchFamily="2"/>
              </a:rPr>
              <a:t>#</a:t>
            </a:r>
            <a:r>
              <a:rPr lang="nl-NL" sz="450" spc="0">
                <a:solidFill>
                  <a:srgbClr val="000000"/>
                </a:solidFill>
                <a:latin typeface="Verdana" panose="02020603050405020304" pitchFamily="2"/>
              </a:rPr>
              <a:t>-*.* .: • •;". </a:t>
            </a:r>
          </a:p>
        </p:txBody>
      </p:sp>
      <p:sp>
        <p:nvSpPr>
          <p:cNvPr id="641" name="Tijdelijke aanduiding voor tekst 640"/>
          <p:cNvSpPr>
            <a:spLocks noGrp="1"/>
          </p:cNvSpPr>
          <p:nvPr>
            <p:ph type="body" idx="10"/>
          </p:nvPr>
        </p:nvSpPr>
        <p:spPr>
          <a:xfrm>
            <a:off x="7626350" y="5437505"/>
            <a:ext cx="612140" cy="17970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502920" marR="0" indent="91440" algn="l">
              <a:lnSpc>
                <a:spcPts val="500"/>
              </a:lnSpc>
              <a:spcAft>
                <a:spcPts val="0"/>
              </a:spcAft>
              <a:buFont typeface="Verdana"/>
              <a:buChar char="·"/>
            </a:pPr>
            <a:r>
              <a:rPr lang="nl-NL" sz="450" spc="-40">
                <a:solidFill>
                  <a:srgbClr val="000000"/>
                </a:solidFill>
                <a:latin typeface="Verdana" panose="02020603050405020304" pitchFamily="2"/>
              </a:rPr>
              <a:t>- </a:t>
            </a:r>
          </a:p>
          <a:p>
            <a:pPr marL="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tabLst>
                <a:tab pos="292100" algn="l"/>
              </a:tabLst>
            </a:pPr>
            <a:r>
              <a:rPr lang="nl-NL" sz="450" spc="90">
                <a:solidFill>
                  <a:srgbClr val="000000"/>
                </a:solidFill>
                <a:latin typeface="Verdana" panose="02020603050405020304" pitchFamily="2"/>
              </a:rPr>
              <a:t>'O</a:t>
            </a:r>
            <a:r>
              <a:rPr lang="nl-NL" sz="450" spc="90" baseline="30000">
                <a:solidFill>
                  <a:srgbClr val="000000"/>
                </a:solidFill>
                <a:latin typeface="Verdana" panose="02020603050405020304" pitchFamily="2"/>
              </a:rPr>
              <a:t>P</a:t>
            </a:r>
            <a:r>
              <a:rPr lang="nl-NL" sz="100" spc="90">
                <a:solidFill>
                  <a:srgbClr val="000000"/>
                </a:solidFill>
                <a:latin typeface="Verdana" panose="02020603050405020304" pitchFamily="2"/>
              </a:rPr>
              <a:t> </a:t>
            </a:r>
            <a:r>
              <a:rPr lang="nl-NL" sz="450" spc="90">
                <a:solidFill>
                  <a:srgbClr val="000000"/>
                </a:solidFill>
                <a:latin typeface="Verdana" panose="02020603050405020304" pitchFamily="2"/>
              </a:rPr>
              <a:t>• - : </a:t>
            </a:r>
          </a:p>
        </p:txBody>
      </p:sp>
      <p:sp>
        <p:nvSpPr>
          <p:cNvPr id="642" name="Tijdelijke aanduiding voor tekst 641"/>
          <p:cNvSpPr>
            <a:spLocks noGrp="1"/>
          </p:cNvSpPr>
          <p:nvPr>
            <p:ph type="body" idx="10"/>
          </p:nvPr>
        </p:nvSpPr>
        <p:spPr>
          <a:xfrm>
            <a:off x="7324090" y="5617210"/>
            <a:ext cx="1237615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5207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  <a:tabLst>
                <a:tab pos="731520" algn="l"/>
                <a:tab pos="960120" algn="l"/>
              </a:tabLst>
            </a:pPr>
            <a:r>
              <a:rPr lang="nl-NL" sz="450" spc="50">
                <a:solidFill>
                  <a:srgbClr val="000000"/>
                </a:solidFill>
                <a:latin typeface="Verdana" panose="02020603050405020304" pitchFamily="2"/>
              </a:rPr>
              <a:t>,11.1 ' • </a:t>
            </a:r>
          </a:p>
          <a:p>
            <a:pPr marL="0" marR="0" indent="0" algn="r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" spc="10" baseline="30000">
                <a:solidFill>
                  <a:srgbClr val="000000"/>
                </a:solidFill>
                <a:latin typeface="Verdana" panose="02020603050405020304" pitchFamily="2"/>
              </a:rPr>
              <a:t>«"19</a:t>
            </a:r>
            <a:r>
              <a:rPr lang="nl-NL" sz="100" spc="10">
                <a:solidFill>
                  <a:srgbClr val="000000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643" name="Tijdelijke aanduiding voor tekst 642"/>
          <p:cNvSpPr>
            <a:spLocks noGrp="1"/>
          </p:cNvSpPr>
          <p:nvPr>
            <p:ph type="body" idx="10"/>
          </p:nvPr>
        </p:nvSpPr>
        <p:spPr>
          <a:xfrm>
            <a:off x="1139825" y="4919345"/>
            <a:ext cx="12065" cy="577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850" spc="0">
                <a:solidFill>
                  <a:srgbClr val="000000"/>
                </a:solidFill>
                <a:latin typeface="Arial Narrow" panose="02020603050405020304" pitchFamily="2"/>
              </a:rPr>
              <a:t>• </a:t>
            </a:r>
          </a:p>
        </p:txBody>
      </p:sp>
      <p:sp>
        <p:nvSpPr>
          <p:cNvPr id="644" name="Tijdelijke aanduiding voor tekst 643"/>
          <p:cNvSpPr>
            <a:spLocks noGrp="1"/>
          </p:cNvSpPr>
          <p:nvPr>
            <p:ph type="body" idx="10"/>
          </p:nvPr>
        </p:nvSpPr>
        <p:spPr>
          <a:xfrm>
            <a:off x="3163570" y="5745480"/>
            <a:ext cx="280670" cy="6096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274320" algn="l">
              <a:lnSpc>
                <a:spcPts val="500"/>
              </a:lnSpc>
              <a:spcAft>
                <a:spcPts val="0"/>
              </a:spcAft>
              <a:buFont typeface="Garamond"/>
              <a:buChar char="·"/>
            </a:pPr>
            <a:r>
              <a:rPr lang="nl-NL" sz="650" spc="-315">
                <a:solidFill>
                  <a:srgbClr val="000000"/>
                </a:solidFill>
                <a:latin typeface="Garamond" panose="02020603050405020304" pitchFamily="2"/>
              </a:rPr>
              <a:t>, </a:t>
            </a:r>
          </a:p>
        </p:txBody>
      </p:sp>
      <p:sp>
        <p:nvSpPr>
          <p:cNvPr id="645" name="Tijdelijke aanduiding voor tekst 644"/>
          <p:cNvSpPr>
            <a:spLocks noGrp="1"/>
          </p:cNvSpPr>
          <p:nvPr>
            <p:ph type="body" idx="10"/>
          </p:nvPr>
        </p:nvSpPr>
        <p:spPr>
          <a:xfrm>
            <a:off x="3023870" y="1481455"/>
            <a:ext cx="30480" cy="3937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600" spc="-425">
                <a:solidFill>
                  <a:srgbClr val="000000"/>
                </a:solidFill>
                <a:latin typeface="Verdana" panose="02020603050405020304" pitchFamily="2"/>
              </a:rPr>
              <a:t>r-</a:t>
            </a:r>
            <a:r>
              <a:rPr lang="nl-NL" sz="100">
                <a:solidFill>
                  <a:srgbClr val="000000"/>
                </a:solidFill>
                <a:latin typeface="Verdana" panose="02020603050405020304" pitchFamily="2"/>
              </a:rPr>
              <a:t> 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81516989-BD4E-4D9A-A31B-93CEA9DE9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68" y="6219668"/>
            <a:ext cx="1290907" cy="45687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Tijdelijke aanduiding voor tekst 647"/>
          <p:cNvSpPr>
            <a:spLocks noGrp="1"/>
          </p:cNvSpPr>
          <p:nvPr>
            <p:ph type="body" idx="10"/>
          </p:nvPr>
        </p:nvSpPr>
        <p:spPr>
          <a:xfrm>
            <a:off x="97790" y="97790"/>
            <a:ext cx="8910955" cy="6568440"/>
          </a:xfrm>
          <a:prstGeom prst="rect">
            <a:avLst/>
          </a:prstGeom>
          <a:solidFill>
            <a:srgbClr val="FDFDF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65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97790" y="97790"/>
            <a:ext cx="8851265" cy="6568440"/>
          </a:xfrm>
          <a:prstGeom prst="rect">
            <a:avLst/>
          </a:prstGeom>
        </p:spPr>
      </p:pic>
      <p:sp>
        <p:nvSpPr>
          <p:cNvPr id="651" name="Tijdelijke aanduiding voor tekst 650"/>
          <p:cNvSpPr>
            <a:spLocks noGrp="1"/>
          </p:cNvSpPr>
          <p:nvPr>
            <p:ph type="body" idx="10"/>
          </p:nvPr>
        </p:nvSpPr>
        <p:spPr>
          <a:xfrm>
            <a:off x="182880" y="3818890"/>
            <a:ext cx="1706880" cy="180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35">
                <a:solidFill>
                  <a:srgbClr val="005171"/>
                </a:solidFill>
                <a:latin typeface="Verdana" panose="02020603050405020304" pitchFamily="2"/>
              </a:rPr>
              <a:t>Integrale plankaart </a:t>
            </a:r>
          </a:p>
        </p:txBody>
      </p:sp>
      <p:sp>
        <p:nvSpPr>
          <p:cNvPr id="652" name="Tijdelijke aanduiding voor tekst 651"/>
          <p:cNvSpPr>
            <a:spLocks noGrp="1"/>
          </p:cNvSpPr>
          <p:nvPr>
            <p:ph type="body" idx="10"/>
          </p:nvPr>
        </p:nvSpPr>
        <p:spPr>
          <a:xfrm>
            <a:off x="356870" y="5962015"/>
            <a:ext cx="4401185" cy="176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  <a:tabLst>
                <a:tab pos="438912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Water-systeemkaart Mobiliteitskaart </a:t>
            </a:r>
          </a:p>
        </p:txBody>
      </p:sp>
      <p:sp>
        <p:nvSpPr>
          <p:cNvPr id="653" name="Tijdelijke aanduiding voor tekst 652"/>
          <p:cNvSpPr>
            <a:spLocks noGrp="1"/>
          </p:cNvSpPr>
          <p:nvPr>
            <p:ph type="body" idx="10"/>
          </p:nvPr>
        </p:nvSpPr>
        <p:spPr>
          <a:xfrm>
            <a:off x="6440170" y="2091055"/>
            <a:ext cx="890270" cy="142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400" spc="-8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654" name="Tijdelijke aanduiding voor tekst 653"/>
          <p:cNvSpPr>
            <a:spLocks noGrp="1"/>
          </p:cNvSpPr>
          <p:nvPr>
            <p:ph type="body" idx="10"/>
          </p:nvPr>
        </p:nvSpPr>
        <p:spPr>
          <a:xfrm>
            <a:off x="6440170" y="4130040"/>
            <a:ext cx="250571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25">
                <a:solidFill>
                  <a:srgbClr val="005171"/>
                </a:solidFill>
                <a:latin typeface="Verdana" panose="02020603050405020304" pitchFamily="2"/>
              </a:rPr>
              <a:t>Bedrijvigheid en nieuwbouw </a:t>
            </a:r>
          </a:p>
        </p:txBody>
      </p:sp>
      <p:sp>
        <p:nvSpPr>
          <p:cNvPr id="655" name="Tijdelijke aanduiding voor tekst 654"/>
          <p:cNvSpPr>
            <a:spLocks noGrp="1"/>
          </p:cNvSpPr>
          <p:nvPr>
            <p:ph type="body" idx="10"/>
          </p:nvPr>
        </p:nvSpPr>
        <p:spPr>
          <a:xfrm>
            <a:off x="6440170" y="6184265"/>
            <a:ext cx="171323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4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656" name="Tijdelijke aanduiding voor tekst 655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5">
                <a:solidFill>
                  <a:srgbClr val="005171"/>
                </a:solidFill>
                <a:latin typeface="Verdana" panose="02020603050405020304" pitchFamily="2"/>
              </a:rPr>
              <a:t>70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D0E70ED-7526-4123-ABD1-19E094B83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5925" y="841375"/>
            <a:ext cx="8536305" cy="5833745"/>
          </a:xfrm>
          <a:prstGeom prst="rect">
            <a:avLst/>
          </a:prstGeom>
        </p:spPr>
      </p:pic>
      <p:sp>
        <p:nvSpPr>
          <p:cNvPr id="57" name="Tijdelijke aanduiding voor tekst 56"/>
          <p:cNvSpPr>
            <a:spLocks noGrp="1"/>
          </p:cNvSpPr>
          <p:nvPr>
            <p:ph type="body" idx="10"/>
          </p:nvPr>
        </p:nvSpPr>
        <p:spPr>
          <a:xfrm>
            <a:off x="8832215" y="6400800"/>
            <a:ext cx="16637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50" spc="0">
                <a:solidFill>
                  <a:srgbClr val="015272"/>
                </a:solidFill>
                <a:latin typeface="Verdana" panose="02020603050405020304" pitchFamily="2"/>
              </a:rPr>
              <a:t>7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A9AFBB-2FF0-445A-81A9-22ADDE170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ijdelijke aanduiding voor tekst 658"/>
          <p:cNvSpPr>
            <a:spLocks noGrp="1"/>
          </p:cNvSpPr>
          <p:nvPr>
            <p:ph type="body" idx="10"/>
          </p:nvPr>
        </p:nvSpPr>
        <p:spPr>
          <a:xfrm>
            <a:off x="146050" y="109855"/>
            <a:ext cx="8859520" cy="6565265"/>
          </a:xfrm>
          <a:prstGeom prst="rect">
            <a:avLst/>
          </a:prstGeom>
          <a:solidFill>
            <a:srgbClr val="FEFEF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66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46050" y="109855"/>
            <a:ext cx="8801100" cy="6565265"/>
          </a:xfrm>
          <a:prstGeom prst="rect">
            <a:avLst/>
          </a:prstGeom>
        </p:spPr>
      </p:pic>
      <p:sp>
        <p:nvSpPr>
          <p:cNvPr id="662" name="Tijdelijke aanduiding voor tekst 661"/>
          <p:cNvSpPr>
            <a:spLocks noGrp="1"/>
          </p:cNvSpPr>
          <p:nvPr>
            <p:ph type="body" idx="10"/>
          </p:nvPr>
        </p:nvSpPr>
        <p:spPr>
          <a:xfrm>
            <a:off x="3740150" y="6190615"/>
            <a:ext cx="2432050" cy="255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0"/>
              </a:lnSpc>
              <a:spcAft>
                <a:spcPts val="35"/>
              </a:spcAft>
            </a:pPr>
            <a:r>
              <a:rPr lang="nl-NL" sz="2000" spc="-8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663" name="Tijdelijke aanduiding voor tekst 662"/>
          <p:cNvSpPr>
            <a:spLocks noGrp="1"/>
          </p:cNvSpPr>
          <p:nvPr>
            <p:ph type="body" idx="10"/>
          </p:nvPr>
        </p:nvSpPr>
        <p:spPr>
          <a:xfrm>
            <a:off x="8747125" y="6400800"/>
            <a:ext cx="25844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50" spc="80">
                <a:solidFill>
                  <a:srgbClr val="005171"/>
                </a:solidFill>
                <a:latin typeface="Verdana" panose="02020603050405020304" pitchFamily="2"/>
              </a:rPr>
              <a:t>71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D418E74-4DD0-4B0F-B103-20B13EE83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03" y="6190615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993775"/>
            <a:ext cx="8876030" cy="5760720"/>
          </a:xfrm>
          <a:prstGeom prst="rect">
            <a:avLst/>
          </a:prstGeom>
        </p:spPr>
      </p:pic>
      <p:sp>
        <p:nvSpPr>
          <p:cNvPr id="666" name="Tijdelijke aanduiding voor tekst 665"/>
          <p:cNvSpPr>
            <a:spLocks noGrp="1"/>
          </p:cNvSpPr>
          <p:nvPr>
            <p:ph type="body" idx="10"/>
          </p:nvPr>
        </p:nvSpPr>
        <p:spPr>
          <a:xfrm>
            <a:off x="121920" y="254000"/>
            <a:ext cx="8915400" cy="7397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6520" rIns="0" bIns="0" anchor="t">
            <a:normAutofit/>
          </a:bodyPr>
          <a:lstStyle/>
          <a:p>
            <a:pPr marL="411480" marR="0" indent="0" algn="l">
              <a:lnSpc>
                <a:spcPts val="2800"/>
              </a:lnSpc>
              <a:spcAft>
                <a:spcPts val="2200"/>
              </a:spcAft>
            </a:pPr>
            <a:r>
              <a:rPr lang="nl-NL" sz="2900" b="1" spc="45">
                <a:solidFill>
                  <a:srgbClr val="00486B"/>
                </a:solidFill>
                <a:latin typeface="Verdana" panose="02020603050405020304" pitchFamily="2"/>
              </a:rPr>
              <a:t>Recreatie </a:t>
            </a:r>
          </a:p>
        </p:txBody>
      </p:sp>
      <p:sp>
        <p:nvSpPr>
          <p:cNvPr id="669" name="Tijdelijke aanduiding voor tekst 668"/>
          <p:cNvSpPr>
            <a:spLocks noGrp="1"/>
          </p:cNvSpPr>
          <p:nvPr>
            <p:ph type="body" idx="10"/>
          </p:nvPr>
        </p:nvSpPr>
        <p:spPr>
          <a:xfrm>
            <a:off x="728345" y="3532505"/>
            <a:ext cx="1901825" cy="19494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77500" lnSpcReduction="20000"/>
          </a:bodyPr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1150" spc="85">
                <a:solidFill>
                  <a:srgbClr val="7D9A73"/>
                </a:solidFill>
                <a:latin typeface="Arial" panose="02020603050405020304" pitchFamily="2"/>
              </a:rPr>
              <a:t>kg c) ,r2 e5</a:t>
            </a:r>
            <a:r>
              <a:rPr lang="nl-NL" sz="1150" spc="85" baseline="30000">
                <a:solidFill>
                  <a:srgbClr val="7D9A73"/>
                </a:solidFill>
                <a:latin typeface="Verdana" panose="02020603050405020304" pitchFamily="2"/>
              </a:rPr>
              <a:t>2</a:t>
            </a:r>
            <a:r>
              <a:rPr lang="nl-NL" sz="1150" spc="85">
                <a:solidFill>
                  <a:srgbClr val="7D9A73"/>
                </a:solidFill>
                <a:latin typeface="Arial" panose="02020603050405020304" pitchFamily="2"/>
              </a:rPr>
              <a:t> '3</a:t>
            </a:r>
            <a:r>
              <a:rPr lang="nl-NL" sz="1150" spc="85" baseline="30000">
                <a:solidFill>
                  <a:srgbClr val="7D9A73"/>
                </a:solidFill>
                <a:latin typeface="Verdana" panose="02020603050405020304" pitchFamily="2"/>
              </a:rPr>
              <a:t>0</a:t>
            </a:r>
            <a:r>
              <a:rPr lang="nl-NL" sz="850" spc="85">
                <a:solidFill>
                  <a:srgbClr val="7D9A73"/>
                </a:solidFill>
                <a:latin typeface="Verdana" panose="02020603050405020304" pitchFamily="2"/>
              </a:rPr>
              <a:t> C&gt; Ca&gt; </a:t>
            </a:r>
          </a:p>
          <a:p>
            <a:pPr marL="100584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850" spc="505">
                <a:solidFill>
                  <a:srgbClr val="7D9A73"/>
                </a:solidFill>
                <a:latin typeface="Verdana" panose="02020603050405020304" pitchFamily="2"/>
              </a:rPr>
              <a:t>p</a:t>
            </a:r>
            <a:r>
              <a:rPr lang="nl-NL" sz="850" spc="505" baseline="30000">
                <a:solidFill>
                  <a:srgbClr val="7D9A73"/>
                </a:solidFill>
                <a:latin typeface="Verdana" panose="02020603050405020304" pitchFamily="2"/>
              </a:rPr>
              <a:t>i</a:t>
            </a:r>
            <a:r>
              <a:rPr lang="nl-NL" sz="1150" spc="505">
                <a:solidFill>
                  <a:srgbClr val="7D9A73"/>
                </a:solidFill>
                <a:latin typeface="Arial" panose="02020603050405020304" pitchFamily="2"/>
              </a:rPr>
              <a:t>p </a:t>
            </a:r>
          </a:p>
        </p:txBody>
      </p:sp>
      <p:sp>
        <p:nvSpPr>
          <p:cNvPr id="670" name="Tijdelijke aanduiding voor tekst 669"/>
          <p:cNvSpPr>
            <a:spLocks noGrp="1"/>
          </p:cNvSpPr>
          <p:nvPr>
            <p:ph type="body" idx="10"/>
          </p:nvPr>
        </p:nvSpPr>
        <p:spPr>
          <a:xfrm>
            <a:off x="435610" y="6294120"/>
            <a:ext cx="2054860" cy="3962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165735" rIns="0" bIns="0" anchor="t">
            <a:normAutofit/>
          </a:bodyPr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1150" b="1" spc="245">
                <a:solidFill>
                  <a:srgbClr val="36A645"/>
                </a:solidFill>
                <a:latin typeface="Arial" panose="02020603050405020304" pitchFamily="2"/>
              </a:rPr>
              <a:t>A</a:t>
            </a:r>
            <a:r>
              <a:rPr lang="nl-NL" sz="1150" b="1" spc="245">
                <a:solidFill>
                  <a:srgbClr val="000000"/>
                </a:solidFill>
                <a:latin typeface="Arial" panose="02020603050405020304" pitchFamily="2"/>
              </a:rPr>
              <a:t>WAGENINGEN </a:t>
            </a:r>
            <a:r>
              <a:rPr lang="nl-NL" sz="650" spc="245">
                <a:solidFill>
                  <a:srgbClr val="24AB23"/>
                </a:solidFill>
                <a:latin typeface="Arial" panose="02020603050405020304" pitchFamily="2"/>
              </a:rPr>
              <a:t>UNIVERSITY &amp; RESEARCH </a:t>
            </a:r>
          </a:p>
        </p:txBody>
      </p:sp>
      <p:sp>
        <p:nvSpPr>
          <p:cNvPr id="671" name="Tijdelijke aanduiding voor tekst 670"/>
          <p:cNvSpPr>
            <a:spLocks noGrp="1"/>
          </p:cNvSpPr>
          <p:nvPr>
            <p:ph type="body" idx="10"/>
          </p:nvPr>
        </p:nvSpPr>
        <p:spPr>
          <a:xfrm>
            <a:off x="7620000" y="6513830"/>
            <a:ext cx="1054735" cy="11557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85000" lnSpcReduction="10000"/>
          </a:bodyPr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1150" spc="-100">
                <a:solidFill>
                  <a:srgbClr val="000000"/>
                </a:solidFill>
                <a:latin typeface="Arial" panose="02020603050405020304" pitchFamily="2"/>
              </a:rPr>
              <a:t>STEEN BERGEN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BF82A3F-4E20-4E32-A5ED-80C8FB3EE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ijdelijke aanduiding voor tekst 673"/>
          <p:cNvSpPr>
            <a:spLocks noGrp="1"/>
          </p:cNvSpPr>
          <p:nvPr>
            <p:ph type="body" idx="10"/>
          </p:nvPr>
        </p:nvSpPr>
        <p:spPr>
          <a:xfrm>
            <a:off x="97790" y="97790"/>
            <a:ext cx="8910955" cy="6568440"/>
          </a:xfrm>
          <a:prstGeom prst="rect">
            <a:avLst/>
          </a:prstGeom>
          <a:solidFill>
            <a:srgbClr val="FDFDF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67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97790" y="97790"/>
            <a:ext cx="8848090" cy="6568440"/>
          </a:xfrm>
          <a:prstGeom prst="rect">
            <a:avLst/>
          </a:prstGeom>
        </p:spPr>
      </p:pic>
      <p:sp>
        <p:nvSpPr>
          <p:cNvPr id="677" name="Tijdelijke aanduiding voor tekst 676"/>
          <p:cNvSpPr>
            <a:spLocks noGrp="1"/>
          </p:cNvSpPr>
          <p:nvPr>
            <p:ph type="body" idx="10"/>
          </p:nvPr>
        </p:nvSpPr>
        <p:spPr>
          <a:xfrm>
            <a:off x="182880" y="3818890"/>
            <a:ext cx="1706880" cy="180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35">
                <a:solidFill>
                  <a:srgbClr val="005171"/>
                </a:solidFill>
                <a:latin typeface="Verdana" panose="02020603050405020304" pitchFamily="2"/>
              </a:rPr>
              <a:t>Integrale plankaart </a:t>
            </a:r>
          </a:p>
        </p:txBody>
      </p:sp>
      <p:sp>
        <p:nvSpPr>
          <p:cNvPr id="678" name="Tijdelijke aanduiding voor tekst 677"/>
          <p:cNvSpPr>
            <a:spLocks noGrp="1"/>
          </p:cNvSpPr>
          <p:nvPr>
            <p:ph type="body" idx="10"/>
          </p:nvPr>
        </p:nvSpPr>
        <p:spPr>
          <a:xfrm>
            <a:off x="356870" y="5962015"/>
            <a:ext cx="4401185" cy="176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  <a:tabLst>
                <a:tab pos="438912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Water-systeemkaart Mobiliteitskaart </a:t>
            </a:r>
          </a:p>
        </p:txBody>
      </p:sp>
      <p:sp>
        <p:nvSpPr>
          <p:cNvPr id="679" name="Tijdelijke aanduiding voor tekst 678"/>
          <p:cNvSpPr>
            <a:spLocks noGrp="1"/>
          </p:cNvSpPr>
          <p:nvPr>
            <p:ph type="body" idx="10"/>
          </p:nvPr>
        </p:nvSpPr>
        <p:spPr>
          <a:xfrm>
            <a:off x="6440170" y="2091055"/>
            <a:ext cx="890270" cy="142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400" spc="-8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680" name="Tijdelijke aanduiding voor tekst 679"/>
          <p:cNvSpPr>
            <a:spLocks noGrp="1"/>
          </p:cNvSpPr>
          <p:nvPr>
            <p:ph type="body" idx="10"/>
          </p:nvPr>
        </p:nvSpPr>
        <p:spPr>
          <a:xfrm>
            <a:off x="6440170" y="4130040"/>
            <a:ext cx="250571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25">
                <a:solidFill>
                  <a:srgbClr val="005171"/>
                </a:solidFill>
                <a:latin typeface="Verdana" panose="02020603050405020304" pitchFamily="2"/>
              </a:rPr>
              <a:t>Bedrijvigheid en nieuwbouw </a:t>
            </a:r>
          </a:p>
        </p:txBody>
      </p:sp>
      <p:sp>
        <p:nvSpPr>
          <p:cNvPr id="681" name="Tijdelijke aanduiding voor tekst 680"/>
          <p:cNvSpPr>
            <a:spLocks noGrp="1"/>
          </p:cNvSpPr>
          <p:nvPr>
            <p:ph type="body" idx="10"/>
          </p:nvPr>
        </p:nvSpPr>
        <p:spPr>
          <a:xfrm>
            <a:off x="6440170" y="6184265"/>
            <a:ext cx="171323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4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682" name="Tijdelijke aanduiding voor tekst 681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5">
                <a:solidFill>
                  <a:srgbClr val="005171"/>
                </a:solidFill>
                <a:latin typeface="Verdana" panose="02020603050405020304" pitchFamily="2"/>
              </a:rPr>
              <a:t>73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5EAD48D-7FF7-4814-B3B5-0E4037149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46" y="6179969"/>
            <a:ext cx="1871803" cy="662467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ijdelijke aanduiding voor tekst 684"/>
          <p:cNvSpPr>
            <a:spLocks noGrp="1"/>
          </p:cNvSpPr>
          <p:nvPr>
            <p:ph type="body" idx="10"/>
          </p:nvPr>
        </p:nvSpPr>
        <p:spPr>
          <a:xfrm>
            <a:off x="328930" y="146050"/>
            <a:ext cx="8681085" cy="6529070"/>
          </a:xfrm>
          <a:prstGeom prst="rect">
            <a:avLst/>
          </a:prstGeom>
          <a:solidFill>
            <a:srgbClr val="FEFEF8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687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28930" y="146050"/>
            <a:ext cx="8623300" cy="6529070"/>
          </a:xfrm>
          <a:prstGeom prst="rect">
            <a:avLst/>
          </a:prstGeom>
        </p:spPr>
      </p:pic>
      <p:sp>
        <p:nvSpPr>
          <p:cNvPr id="688" name="Tijdelijke aanduiding voor tekst 687"/>
          <p:cNvSpPr>
            <a:spLocks noGrp="1"/>
          </p:cNvSpPr>
          <p:nvPr>
            <p:ph type="body" idx="10"/>
          </p:nvPr>
        </p:nvSpPr>
        <p:spPr>
          <a:xfrm>
            <a:off x="3717290" y="6190615"/>
            <a:ext cx="2093595" cy="255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0"/>
              </a:lnSpc>
              <a:spcAft>
                <a:spcPts val="35"/>
              </a:spcAft>
            </a:pPr>
            <a:r>
              <a:rPr lang="nl-NL" sz="2000" spc="-35">
                <a:solidFill>
                  <a:srgbClr val="005171"/>
                </a:solidFill>
                <a:latin typeface="Verdana" panose="02020603050405020304" pitchFamily="2"/>
              </a:rPr>
              <a:t>Agrarische kaart </a:t>
            </a:r>
          </a:p>
        </p:txBody>
      </p:sp>
      <p:sp>
        <p:nvSpPr>
          <p:cNvPr id="689" name="Tijdelijke aanduiding voor tekst 688"/>
          <p:cNvSpPr>
            <a:spLocks noGrp="1"/>
          </p:cNvSpPr>
          <p:nvPr>
            <p:ph type="body" idx="10"/>
          </p:nvPr>
        </p:nvSpPr>
        <p:spPr>
          <a:xfrm>
            <a:off x="8747125" y="6400800"/>
            <a:ext cx="26289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50" spc="90">
                <a:solidFill>
                  <a:srgbClr val="005171"/>
                </a:solidFill>
                <a:latin typeface="Verdana" panose="02020603050405020304" pitchFamily="2"/>
              </a:rPr>
              <a:t>74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AA5C23D-2F4F-48CF-A50D-CA5E8F69E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95" y="6221326"/>
            <a:ext cx="1798923" cy="63667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Tijdelijke aanduiding voor tekst 691"/>
          <p:cNvSpPr>
            <a:spLocks noGrp="1"/>
          </p:cNvSpPr>
          <p:nvPr>
            <p:ph type="body" idx="10"/>
          </p:nvPr>
        </p:nvSpPr>
        <p:spPr>
          <a:xfrm>
            <a:off x="97790" y="97790"/>
            <a:ext cx="8910955" cy="6568440"/>
          </a:xfrm>
          <a:prstGeom prst="rect">
            <a:avLst/>
          </a:prstGeom>
          <a:solidFill>
            <a:srgbClr val="FDFDF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69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97790" y="97790"/>
            <a:ext cx="8851265" cy="6568440"/>
          </a:xfrm>
          <a:prstGeom prst="rect">
            <a:avLst/>
          </a:prstGeom>
        </p:spPr>
      </p:pic>
      <p:sp>
        <p:nvSpPr>
          <p:cNvPr id="695" name="Tijdelijke aanduiding voor tekst 694"/>
          <p:cNvSpPr>
            <a:spLocks noGrp="1"/>
          </p:cNvSpPr>
          <p:nvPr>
            <p:ph type="body" idx="10"/>
          </p:nvPr>
        </p:nvSpPr>
        <p:spPr>
          <a:xfrm>
            <a:off x="182880" y="3818890"/>
            <a:ext cx="1706880" cy="180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35">
                <a:solidFill>
                  <a:srgbClr val="005171"/>
                </a:solidFill>
                <a:latin typeface="Verdana" panose="02020603050405020304" pitchFamily="2"/>
              </a:rPr>
              <a:t>Integrale plankaart </a:t>
            </a:r>
          </a:p>
        </p:txBody>
      </p:sp>
      <p:sp>
        <p:nvSpPr>
          <p:cNvPr id="696" name="Tijdelijke aanduiding voor tekst 695"/>
          <p:cNvSpPr>
            <a:spLocks noGrp="1"/>
          </p:cNvSpPr>
          <p:nvPr>
            <p:ph type="body" idx="10"/>
          </p:nvPr>
        </p:nvSpPr>
        <p:spPr>
          <a:xfrm>
            <a:off x="356870" y="5962015"/>
            <a:ext cx="4401185" cy="176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  <a:tabLst>
                <a:tab pos="438912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Water-systeemkaart Mobiliteitskaart </a:t>
            </a:r>
          </a:p>
        </p:txBody>
      </p:sp>
      <p:sp>
        <p:nvSpPr>
          <p:cNvPr id="697" name="Tijdelijke aanduiding voor tekst 696"/>
          <p:cNvSpPr>
            <a:spLocks noGrp="1"/>
          </p:cNvSpPr>
          <p:nvPr>
            <p:ph type="body" idx="10"/>
          </p:nvPr>
        </p:nvSpPr>
        <p:spPr>
          <a:xfrm>
            <a:off x="6440170" y="2091055"/>
            <a:ext cx="890270" cy="142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400" spc="-8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698" name="Tijdelijke aanduiding voor tekst 697"/>
          <p:cNvSpPr>
            <a:spLocks noGrp="1"/>
          </p:cNvSpPr>
          <p:nvPr>
            <p:ph type="body" idx="10"/>
          </p:nvPr>
        </p:nvSpPr>
        <p:spPr>
          <a:xfrm>
            <a:off x="6440170" y="4130040"/>
            <a:ext cx="250571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25">
                <a:solidFill>
                  <a:srgbClr val="005171"/>
                </a:solidFill>
                <a:latin typeface="Verdana" panose="02020603050405020304" pitchFamily="2"/>
              </a:rPr>
              <a:t>Bedrijvigheid en nieuwbouw </a:t>
            </a:r>
          </a:p>
        </p:txBody>
      </p:sp>
      <p:sp>
        <p:nvSpPr>
          <p:cNvPr id="699" name="Tijdelijke aanduiding voor tekst 698"/>
          <p:cNvSpPr>
            <a:spLocks noGrp="1"/>
          </p:cNvSpPr>
          <p:nvPr>
            <p:ph type="body" idx="10"/>
          </p:nvPr>
        </p:nvSpPr>
        <p:spPr>
          <a:xfrm>
            <a:off x="6440170" y="6184265"/>
            <a:ext cx="171323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4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700" name="Tijdelijke aanduiding voor tekst 699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5">
                <a:solidFill>
                  <a:srgbClr val="005171"/>
                </a:solidFill>
                <a:latin typeface="Verdana" panose="02020603050405020304" pitchFamily="2"/>
              </a:rPr>
              <a:t>75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124DC18-4037-4770-B087-5986CD0A8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jdelijke aanduiding voor tekst 702"/>
          <p:cNvSpPr>
            <a:spLocks noGrp="1"/>
          </p:cNvSpPr>
          <p:nvPr>
            <p:ph type="body" idx="10"/>
          </p:nvPr>
        </p:nvSpPr>
        <p:spPr>
          <a:xfrm>
            <a:off x="132715" y="132715"/>
            <a:ext cx="8878570" cy="6534150"/>
          </a:xfrm>
          <a:prstGeom prst="rect">
            <a:avLst/>
          </a:prstGeom>
          <a:solidFill>
            <a:srgbClr val="F9FAF7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70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32715" y="132715"/>
            <a:ext cx="8844915" cy="6534150"/>
          </a:xfrm>
          <a:prstGeom prst="rect">
            <a:avLst/>
          </a:prstGeom>
        </p:spPr>
      </p:pic>
      <p:sp>
        <p:nvSpPr>
          <p:cNvPr id="706" name="Tijdelijke aanduiding voor tekst 705"/>
          <p:cNvSpPr>
            <a:spLocks noGrp="1"/>
          </p:cNvSpPr>
          <p:nvPr>
            <p:ph type="body" idx="10"/>
          </p:nvPr>
        </p:nvSpPr>
        <p:spPr>
          <a:xfrm>
            <a:off x="3686810" y="6317615"/>
            <a:ext cx="1928495" cy="2038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5000" lnSpcReduction="10000"/>
          </a:bodyPr>
          <a:lstStyle/>
          <a:p>
            <a:pPr marL="0" marR="0" indent="0" algn="ctr">
              <a:lnSpc>
                <a:spcPts val="1600"/>
              </a:lnSpc>
              <a:spcAft>
                <a:spcPts val="0"/>
              </a:spcAft>
            </a:pPr>
            <a:r>
              <a:rPr lang="nl-NL" sz="1950" b="1" spc="-5">
                <a:solidFill>
                  <a:srgbClr val="005171"/>
                </a:solidFill>
                <a:latin typeface="Verdana" panose="02020603050405020304" pitchFamily="2"/>
              </a:rPr>
              <a:t>Mobiliteitskaart </a:t>
            </a:r>
          </a:p>
        </p:txBody>
      </p:sp>
      <p:sp>
        <p:nvSpPr>
          <p:cNvPr id="707" name="Tijdelijke aanduiding voor tekst 706"/>
          <p:cNvSpPr>
            <a:spLocks noGrp="1"/>
          </p:cNvSpPr>
          <p:nvPr>
            <p:ph type="body" idx="10"/>
          </p:nvPr>
        </p:nvSpPr>
        <p:spPr>
          <a:xfrm>
            <a:off x="8752840" y="6400800"/>
            <a:ext cx="258445" cy="958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50" b="1" spc="85">
                <a:solidFill>
                  <a:srgbClr val="005171"/>
                </a:solidFill>
                <a:latin typeface="Verdana" panose="02020603050405020304" pitchFamily="2"/>
              </a:rPr>
              <a:t>76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FBE807E-A525-48D0-91E1-3FEA3DBA2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91" y="6200457"/>
            <a:ext cx="1813930" cy="64198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ijdelijke aanduiding voor tekst 709"/>
          <p:cNvSpPr>
            <a:spLocks noGrp="1"/>
          </p:cNvSpPr>
          <p:nvPr>
            <p:ph type="body" idx="10"/>
          </p:nvPr>
        </p:nvSpPr>
        <p:spPr>
          <a:xfrm>
            <a:off x="97790" y="97790"/>
            <a:ext cx="8910955" cy="6568440"/>
          </a:xfrm>
          <a:prstGeom prst="rect">
            <a:avLst/>
          </a:prstGeom>
          <a:solidFill>
            <a:srgbClr val="FDFDF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712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97790" y="97790"/>
            <a:ext cx="8851265" cy="6568440"/>
          </a:xfrm>
          <a:prstGeom prst="rect">
            <a:avLst/>
          </a:prstGeom>
        </p:spPr>
      </p:pic>
      <p:sp>
        <p:nvSpPr>
          <p:cNvPr id="713" name="Tijdelijke aanduiding voor tekst 712"/>
          <p:cNvSpPr>
            <a:spLocks noGrp="1"/>
          </p:cNvSpPr>
          <p:nvPr>
            <p:ph type="body" idx="10"/>
          </p:nvPr>
        </p:nvSpPr>
        <p:spPr>
          <a:xfrm>
            <a:off x="182880" y="3818890"/>
            <a:ext cx="1706880" cy="180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35">
                <a:solidFill>
                  <a:srgbClr val="005171"/>
                </a:solidFill>
                <a:latin typeface="Verdana" panose="02020603050405020304" pitchFamily="2"/>
              </a:rPr>
              <a:t>Integrale plankaart </a:t>
            </a:r>
          </a:p>
        </p:txBody>
      </p:sp>
      <p:sp>
        <p:nvSpPr>
          <p:cNvPr id="714" name="Tijdelijke aanduiding voor tekst 713"/>
          <p:cNvSpPr>
            <a:spLocks noGrp="1"/>
          </p:cNvSpPr>
          <p:nvPr>
            <p:ph type="body" idx="10"/>
          </p:nvPr>
        </p:nvSpPr>
        <p:spPr>
          <a:xfrm>
            <a:off x="356870" y="5962015"/>
            <a:ext cx="4401185" cy="176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  <a:tabLst>
                <a:tab pos="438912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Water-systeemkaart Mobiliteitskaart </a:t>
            </a:r>
          </a:p>
        </p:txBody>
      </p:sp>
      <p:sp>
        <p:nvSpPr>
          <p:cNvPr id="715" name="Tijdelijke aanduiding voor tekst 714"/>
          <p:cNvSpPr>
            <a:spLocks noGrp="1"/>
          </p:cNvSpPr>
          <p:nvPr>
            <p:ph type="body" idx="10"/>
          </p:nvPr>
        </p:nvSpPr>
        <p:spPr>
          <a:xfrm>
            <a:off x="6440170" y="2091055"/>
            <a:ext cx="890270" cy="142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400" spc="-8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716" name="Tijdelijke aanduiding voor tekst 715"/>
          <p:cNvSpPr>
            <a:spLocks noGrp="1"/>
          </p:cNvSpPr>
          <p:nvPr>
            <p:ph type="body" idx="10"/>
          </p:nvPr>
        </p:nvSpPr>
        <p:spPr>
          <a:xfrm>
            <a:off x="6440170" y="4130040"/>
            <a:ext cx="250571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25">
                <a:solidFill>
                  <a:srgbClr val="005171"/>
                </a:solidFill>
                <a:latin typeface="Verdana" panose="02020603050405020304" pitchFamily="2"/>
              </a:rPr>
              <a:t>Bedrijvigheid en nieuwbouw </a:t>
            </a:r>
          </a:p>
        </p:txBody>
      </p:sp>
      <p:sp>
        <p:nvSpPr>
          <p:cNvPr id="717" name="Tijdelijke aanduiding voor tekst 716"/>
          <p:cNvSpPr>
            <a:spLocks noGrp="1"/>
          </p:cNvSpPr>
          <p:nvPr>
            <p:ph type="body" idx="10"/>
          </p:nvPr>
        </p:nvSpPr>
        <p:spPr>
          <a:xfrm>
            <a:off x="6440170" y="6184265"/>
            <a:ext cx="171323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4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718" name="Tijdelijke aanduiding voor tekst 717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88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900" spc="105">
                <a:solidFill>
                  <a:srgbClr val="005171"/>
                </a:solidFill>
                <a:latin typeface="Verdana" panose="02020603050405020304" pitchFamily="2"/>
              </a:rPr>
              <a:t>77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3606333-6577-4966-A685-90E95C7F9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522" y="6184065"/>
            <a:ext cx="1860228" cy="658371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ijdelijke aanduiding voor tekst 720"/>
          <p:cNvSpPr>
            <a:spLocks noGrp="1"/>
          </p:cNvSpPr>
          <p:nvPr>
            <p:ph type="body" idx="10"/>
          </p:nvPr>
        </p:nvSpPr>
        <p:spPr>
          <a:xfrm>
            <a:off x="132715" y="132715"/>
            <a:ext cx="8875395" cy="6537325"/>
          </a:xfrm>
          <a:prstGeom prst="rect">
            <a:avLst/>
          </a:prstGeom>
          <a:solidFill>
            <a:srgbClr val="FCFCFC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72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32715" y="132715"/>
            <a:ext cx="8816975" cy="6537325"/>
          </a:xfrm>
          <a:prstGeom prst="rect">
            <a:avLst/>
          </a:prstGeom>
        </p:spPr>
      </p:pic>
      <p:sp>
        <p:nvSpPr>
          <p:cNvPr id="724" name="Tijdelijke aanduiding voor tekst 723"/>
          <p:cNvSpPr>
            <a:spLocks noGrp="1"/>
          </p:cNvSpPr>
          <p:nvPr>
            <p:ph type="body" idx="10"/>
          </p:nvPr>
        </p:nvSpPr>
        <p:spPr>
          <a:xfrm>
            <a:off x="3674110" y="6322060"/>
            <a:ext cx="2581910" cy="2527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0"/>
              </a:lnSpc>
              <a:spcAft>
                <a:spcPts val="30"/>
              </a:spcAft>
            </a:pPr>
            <a:r>
              <a:rPr lang="nl-NL" sz="2000" spc="-50">
                <a:solidFill>
                  <a:srgbClr val="005171"/>
                </a:solidFill>
                <a:latin typeface="Verdana" panose="02020603050405020304" pitchFamily="2"/>
              </a:rPr>
              <a:t>Water-systeemkaart </a:t>
            </a:r>
          </a:p>
        </p:txBody>
      </p:sp>
      <p:sp>
        <p:nvSpPr>
          <p:cNvPr id="725" name="Tijdelijke aanduiding voor tekst 724"/>
          <p:cNvSpPr>
            <a:spLocks noGrp="1"/>
          </p:cNvSpPr>
          <p:nvPr>
            <p:ph type="body" idx="10"/>
          </p:nvPr>
        </p:nvSpPr>
        <p:spPr>
          <a:xfrm>
            <a:off x="8754110" y="6400800"/>
            <a:ext cx="254000" cy="952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0">
                <a:solidFill>
                  <a:srgbClr val="005171"/>
                </a:solidFill>
                <a:latin typeface="Verdana" panose="02020603050405020304" pitchFamily="2"/>
              </a:rPr>
              <a:t>78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6038B67-D981-4CE7-A089-67832F632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68" y="6197596"/>
            <a:ext cx="1799521" cy="63688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Tijdelijke aanduiding voor tekst 727"/>
          <p:cNvSpPr>
            <a:spLocks noGrp="1"/>
          </p:cNvSpPr>
          <p:nvPr>
            <p:ph type="body" idx="10"/>
          </p:nvPr>
        </p:nvSpPr>
        <p:spPr>
          <a:xfrm>
            <a:off x="97790" y="97790"/>
            <a:ext cx="8910955" cy="6568440"/>
          </a:xfrm>
          <a:prstGeom prst="rect">
            <a:avLst/>
          </a:prstGeom>
          <a:solidFill>
            <a:srgbClr val="FDFDF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73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97790" y="97790"/>
            <a:ext cx="8851265" cy="6568440"/>
          </a:xfrm>
          <a:prstGeom prst="rect">
            <a:avLst/>
          </a:prstGeom>
        </p:spPr>
      </p:pic>
      <p:sp>
        <p:nvSpPr>
          <p:cNvPr id="731" name="Tijdelijke aanduiding voor tekst 730"/>
          <p:cNvSpPr>
            <a:spLocks noGrp="1"/>
          </p:cNvSpPr>
          <p:nvPr>
            <p:ph type="body" idx="10"/>
          </p:nvPr>
        </p:nvSpPr>
        <p:spPr>
          <a:xfrm>
            <a:off x="182880" y="3818890"/>
            <a:ext cx="1706880" cy="1803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35">
                <a:solidFill>
                  <a:srgbClr val="005171"/>
                </a:solidFill>
                <a:latin typeface="Verdana" panose="02020603050405020304" pitchFamily="2"/>
              </a:rPr>
              <a:t>Integrale plankaart </a:t>
            </a:r>
          </a:p>
        </p:txBody>
      </p:sp>
      <p:sp>
        <p:nvSpPr>
          <p:cNvPr id="732" name="Tijdelijke aanduiding voor tekst 731"/>
          <p:cNvSpPr>
            <a:spLocks noGrp="1"/>
          </p:cNvSpPr>
          <p:nvPr>
            <p:ph type="body" idx="10"/>
          </p:nvPr>
        </p:nvSpPr>
        <p:spPr>
          <a:xfrm>
            <a:off x="356870" y="5962015"/>
            <a:ext cx="4401185" cy="176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  <a:tabLst>
                <a:tab pos="4389120" algn="r"/>
              </a:tabLst>
            </a:pPr>
            <a:r>
              <a:rPr lang="nl-NL" sz="1400" spc="0">
                <a:solidFill>
                  <a:srgbClr val="005171"/>
                </a:solidFill>
                <a:latin typeface="Verdana" panose="02020603050405020304" pitchFamily="2"/>
              </a:rPr>
              <a:t>Water-systeemkaart Mobiliteitskaart </a:t>
            </a:r>
          </a:p>
        </p:txBody>
      </p:sp>
      <p:sp>
        <p:nvSpPr>
          <p:cNvPr id="733" name="Tijdelijke aanduiding voor tekst 732"/>
          <p:cNvSpPr>
            <a:spLocks noGrp="1"/>
          </p:cNvSpPr>
          <p:nvPr>
            <p:ph type="body" idx="10"/>
          </p:nvPr>
        </p:nvSpPr>
        <p:spPr>
          <a:xfrm>
            <a:off x="6440170" y="2091055"/>
            <a:ext cx="890270" cy="142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400" spc="-8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</p:txBody>
      </p:sp>
      <p:sp>
        <p:nvSpPr>
          <p:cNvPr id="734" name="Tijdelijke aanduiding voor tekst 733"/>
          <p:cNvSpPr>
            <a:spLocks noGrp="1"/>
          </p:cNvSpPr>
          <p:nvPr>
            <p:ph type="body" idx="10"/>
          </p:nvPr>
        </p:nvSpPr>
        <p:spPr>
          <a:xfrm>
            <a:off x="6440170" y="4130040"/>
            <a:ext cx="250571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spc="-25">
                <a:solidFill>
                  <a:srgbClr val="005171"/>
                </a:solidFill>
                <a:latin typeface="Verdana" panose="02020603050405020304" pitchFamily="2"/>
              </a:rPr>
              <a:t>Bedrijvigheid en nieuwbouw </a:t>
            </a:r>
          </a:p>
        </p:txBody>
      </p:sp>
      <p:sp>
        <p:nvSpPr>
          <p:cNvPr id="735" name="Tijdelijke aanduiding voor tekst 734"/>
          <p:cNvSpPr>
            <a:spLocks noGrp="1"/>
          </p:cNvSpPr>
          <p:nvPr>
            <p:ph type="body" idx="10"/>
          </p:nvPr>
        </p:nvSpPr>
        <p:spPr>
          <a:xfrm>
            <a:off x="6440170" y="6184265"/>
            <a:ext cx="171323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4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736" name="Tijdelijke aanduiding voor tekst 735"/>
          <p:cNvSpPr>
            <a:spLocks noGrp="1"/>
          </p:cNvSpPr>
          <p:nvPr>
            <p:ph type="body" idx="10"/>
          </p:nvPr>
        </p:nvSpPr>
        <p:spPr>
          <a:xfrm>
            <a:off x="8749030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5">
                <a:solidFill>
                  <a:srgbClr val="005171"/>
                </a:solidFill>
                <a:latin typeface="Verdana" panose="02020603050405020304" pitchFamily="2"/>
              </a:rPr>
              <a:t>79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7E8F3C3-E48B-4D15-B69F-3EC94A8A4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30" y="6125070"/>
            <a:ext cx="2026919" cy="717366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jdelijke aanduiding voor tekst 738"/>
          <p:cNvSpPr>
            <a:spLocks noGrp="1"/>
          </p:cNvSpPr>
          <p:nvPr>
            <p:ph type="body" idx="10"/>
          </p:nvPr>
        </p:nvSpPr>
        <p:spPr>
          <a:xfrm>
            <a:off x="313690" y="134620"/>
            <a:ext cx="8528685" cy="653351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74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13690" y="134620"/>
            <a:ext cx="8528685" cy="6533515"/>
          </a:xfrm>
          <a:prstGeom prst="rect">
            <a:avLst/>
          </a:prstGeom>
        </p:spPr>
      </p:pic>
      <p:sp>
        <p:nvSpPr>
          <p:cNvPr id="761" name="Tijdelijke aanduiding voor tekst 760"/>
          <p:cNvSpPr>
            <a:spLocks noGrp="1"/>
          </p:cNvSpPr>
          <p:nvPr>
            <p:ph type="body" idx="10"/>
          </p:nvPr>
        </p:nvSpPr>
        <p:spPr>
          <a:xfrm>
            <a:off x="415925" y="6487795"/>
            <a:ext cx="624205" cy="6413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62" name="Tijdelijke aanduiding voor tekst 761"/>
          <p:cNvSpPr>
            <a:spLocks noGrp="1"/>
          </p:cNvSpPr>
          <p:nvPr>
            <p:ph type="body" idx="10"/>
          </p:nvPr>
        </p:nvSpPr>
        <p:spPr>
          <a:xfrm>
            <a:off x="415925" y="6551930"/>
            <a:ext cx="2055495" cy="11620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42" name="Tijdelijke aanduiding voor tekst 741"/>
          <p:cNvSpPr>
            <a:spLocks noGrp="1"/>
          </p:cNvSpPr>
          <p:nvPr>
            <p:ph type="body" idx="10"/>
          </p:nvPr>
        </p:nvSpPr>
        <p:spPr>
          <a:xfrm>
            <a:off x="7512050" y="144145"/>
            <a:ext cx="553085" cy="14605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950" b="1" spc="-95">
                <a:solidFill>
                  <a:srgbClr val="000000"/>
                </a:solidFill>
                <a:latin typeface="Verdana" panose="02020603050405020304" pitchFamily="2"/>
              </a:rPr>
              <a:t>Legenda </a:t>
            </a:r>
          </a:p>
        </p:txBody>
      </p:sp>
      <p:sp>
        <p:nvSpPr>
          <p:cNvPr id="743" name="Tijdelijke aanduiding voor tekst 742"/>
          <p:cNvSpPr>
            <a:spLocks noGrp="1"/>
          </p:cNvSpPr>
          <p:nvPr>
            <p:ph type="body" idx="10"/>
          </p:nvPr>
        </p:nvSpPr>
        <p:spPr>
          <a:xfrm>
            <a:off x="7825105" y="875665"/>
            <a:ext cx="498475" cy="43878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550" spc="-20">
                <a:solidFill>
                  <a:srgbClr val="000000"/>
                </a:solidFill>
                <a:latin typeface="Verdana" panose="02020603050405020304" pitchFamily="2"/>
              </a:rPr>
              <a:t>Bedrijven Kenniscentrum Glastuinbouw </a:t>
            </a:r>
          </a:p>
        </p:txBody>
      </p:sp>
      <p:sp>
        <p:nvSpPr>
          <p:cNvPr id="744" name="Tijdelijke aanduiding voor tekst 743"/>
          <p:cNvSpPr>
            <a:spLocks noGrp="1"/>
          </p:cNvSpPr>
          <p:nvPr>
            <p:ph type="body" idx="10"/>
          </p:nvPr>
        </p:nvSpPr>
        <p:spPr>
          <a:xfrm>
            <a:off x="5836285" y="4535170"/>
            <a:ext cx="47625" cy="32385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"/>
              </a:lnSpc>
              <a:spcAft>
                <a:spcPts val="0"/>
              </a:spcAft>
            </a:pPr>
            <a:r>
              <a:rPr lang="nl-NL" sz="400" spc="-195">
                <a:solidFill>
                  <a:srgbClr val="000000"/>
                </a:solidFill>
                <a:latin typeface="Verdana" panose="02020603050405020304" pitchFamily="2"/>
              </a:rPr>
              <a:t>ae. </a:t>
            </a:r>
          </a:p>
        </p:txBody>
      </p:sp>
      <p:sp>
        <p:nvSpPr>
          <p:cNvPr id="745" name="Tijdelijke aanduiding voor tekst 744"/>
          <p:cNvSpPr>
            <a:spLocks noGrp="1"/>
          </p:cNvSpPr>
          <p:nvPr>
            <p:ph type="body" idx="10"/>
          </p:nvPr>
        </p:nvSpPr>
        <p:spPr>
          <a:xfrm>
            <a:off x="8197850" y="4796155"/>
            <a:ext cx="297180" cy="14859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45720" marR="0" indent="0" algn="l">
              <a:lnSpc>
                <a:spcPts val="500"/>
              </a:lnSpc>
              <a:spcAft>
                <a:spcPts val="0"/>
              </a:spcAft>
              <a:buFont typeface="Verdana"/>
              <a:buChar char="·"/>
            </a:pPr>
            <a:r>
              <a:rPr lang="nl-NL" sz="650" b="1" spc="-105">
                <a:solidFill>
                  <a:srgbClr val="000000"/>
                </a:solidFill>
                <a:latin typeface="Verdana" panose="02020603050405020304" pitchFamily="2"/>
              </a:rPr>
              <a:t>\11F: </a:t>
            </a:r>
          </a:p>
          <a:p>
            <a:pPr marL="45720" marR="0" indent="137160" algn="l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Font typeface="Verdana"/>
              <a:buChar char="·"/>
            </a:pPr>
            <a:r>
              <a:rPr lang="nl-NL" sz="950" b="1" spc="-195">
                <a:solidFill>
                  <a:srgbClr val="000000"/>
                </a:solidFill>
                <a:latin typeface="Verdana" panose="02020603050405020304" pitchFamily="2"/>
              </a:rPr>
              <a:t>• </a:t>
            </a:r>
          </a:p>
        </p:txBody>
      </p:sp>
      <p:sp>
        <p:nvSpPr>
          <p:cNvPr id="746" name="Tijdelijke aanduiding voor tekst 745"/>
          <p:cNvSpPr>
            <a:spLocks noGrp="1"/>
          </p:cNvSpPr>
          <p:nvPr>
            <p:ph type="body" idx="10"/>
          </p:nvPr>
        </p:nvSpPr>
        <p:spPr>
          <a:xfrm>
            <a:off x="7825105" y="1433195"/>
            <a:ext cx="662940" cy="402590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550" spc="0">
                <a:solidFill>
                  <a:srgbClr val="000000"/>
                </a:solidFill>
                <a:latin typeface="Verdana" panose="02020603050405020304" pitchFamily="2"/>
              </a:rPr>
              <a:t>Bebouwd Nieuwbouw </a:t>
            </a:r>
          </a:p>
          <a:p>
            <a:pPr marL="0" marR="0" indent="0" algn="l">
              <a:lnSpc>
                <a:spcPts val="600"/>
              </a:lnSpc>
              <a:spcBef>
                <a:spcPts val="565"/>
              </a:spcBef>
              <a:spcAft>
                <a:spcPts val="0"/>
              </a:spcAft>
            </a:pPr>
            <a:r>
              <a:rPr lang="nl-NL" sz="550" spc="-50">
                <a:solidFill>
                  <a:srgbClr val="000000"/>
                </a:solidFill>
                <a:latin typeface="Verdana" panose="02020603050405020304" pitchFamily="2"/>
              </a:rPr>
              <a:t>Cultuur en Recreatie </a:t>
            </a:r>
          </a:p>
        </p:txBody>
      </p:sp>
      <p:sp>
        <p:nvSpPr>
          <p:cNvPr id="747" name="Tijdelijke aanduiding voor tekst 746"/>
          <p:cNvSpPr>
            <a:spLocks noGrp="1"/>
          </p:cNvSpPr>
          <p:nvPr>
            <p:ph type="body" idx="10"/>
          </p:nvPr>
        </p:nvSpPr>
        <p:spPr>
          <a:xfrm>
            <a:off x="8275320" y="4213225"/>
            <a:ext cx="68580" cy="41275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700" spc="-290">
                <a:solidFill>
                  <a:srgbClr val="000000"/>
                </a:solidFill>
                <a:latin typeface="Courier New" panose="02020603050405020304"/>
              </a:rPr>
              <a:t>r. </a:t>
            </a:r>
          </a:p>
        </p:txBody>
      </p:sp>
      <p:graphicFrame>
        <p:nvGraphicFramePr>
          <p:cNvPr id="750" name="table 750"/>
          <p:cNvGraphicFramePr>
            <a:graphicFrameLocks noGrp="1"/>
          </p:cNvGraphicFramePr>
          <p:nvPr/>
        </p:nvGraphicFramePr>
        <p:xfrm>
          <a:off x="5207635" y="5072380"/>
          <a:ext cx="3662680" cy="805180"/>
        </p:xfrm>
        <a:graphic>
          <a:graphicData uri="http://schemas.openxmlformats.org/drawingml/2006/table">
            <a:tbl>
              <a:tblPr/>
              <a:tblGrid>
                <a:gridCol w="1259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600"/>
                        </a:lnSpc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nl-NL" sz="500" spc="0" baseline="300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1.</a:t>
                      </a:r>
                      <a:r>
                        <a:rPr lang="nl-NL" sz="100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  <a:p>
                      <a:pPr marL="0" marR="0" indent="0" algn="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</a:pPr>
                      <a:r>
                        <a:rPr lang="nl-NL" sz="550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.,•••s•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700"/>
                        </a:lnSpc>
                        <a:spcBef>
                          <a:spcPts val="1735"/>
                        </a:spcBef>
                        <a:spcAft>
                          <a:spcPts val="0"/>
                        </a:spcAft>
                      </a:pPr>
                      <a:r>
                        <a:rPr lang="nl-NL" sz="950" b="1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• </a:t>
                      </a:r>
                    </a:p>
                  </a:txBody>
                  <a:tcPr marL="0" marR="0" marT="0" marB="0" anchor="b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700"/>
                        </a:lnSpc>
                        <a:spcBef>
                          <a:spcPts val="1720"/>
                        </a:spcBef>
                        <a:spcAft>
                          <a:spcPts val="0"/>
                        </a:spcAft>
                      </a:pPr>
                      <a:r>
                        <a:rPr lang="nl-NL" sz="950" b="1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• </a:t>
                      </a:r>
                    </a:p>
                  </a:txBody>
                  <a:tcPr marL="0" marR="0" marT="0" marB="0" anchor="b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9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500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4"</a:t>
                      </a:r>
                      <a:r>
                        <a:rPr lang="nl-NL" sz="500" spc="0" baseline="-25000">
                          <a:solidFill>
                            <a:srgbClr val="000000"/>
                          </a:solidFill>
                          <a:latin typeface="Arial Narrow" panose="02020603050405020304" pitchFamily="2"/>
                        </a:rPr>
                        <a:t>4</a:t>
                      </a:r>
                      <a:r>
                        <a:rPr lang="nl-NL" sz="500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"..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500" spc="0" baseline="30000">
                          <a:solidFill>
                            <a:srgbClr val="000000"/>
                          </a:solidFill>
                          <a:latin typeface="Times New Roman" panose="02020603050405020304" pitchFamily="1"/>
                        </a:rPr>
                        <a:t>-</a:t>
                      </a:r>
                      <a:r>
                        <a:rPr lang="nl-NL" sz="500" spc="0">
                          <a:solidFill>
                            <a:srgbClr val="000000"/>
                          </a:solidFill>
                          <a:latin typeface="Times New Roman" panose="02020603050405020304" pitchFamily="1"/>
                        </a:rPr>
                        <a:t>1*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500" spc="0">
                          <a:solidFill>
                            <a:srgbClr val="000000"/>
                          </a:solidFill>
                          <a:latin typeface="Times New Roman" panose="02020603050405020304" pitchFamily="1"/>
                        </a:rPr>
                        <a:t>-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9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3190" indent="0" algn="r">
                        <a:lnSpc>
                          <a:spcPts val="300"/>
                        </a:lnSpc>
                        <a:spcBef>
                          <a:spcPts val="155"/>
                        </a:spcBef>
                        <a:spcAft>
                          <a:spcPts val="0"/>
                        </a:spcAft>
                      </a:pPr>
                      <a:r>
                        <a:rPr lang="nl-NL" sz="500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••••••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0" marR="911860" indent="0" algn="r">
                        <a:lnSpc>
                          <a:spcPts val="700"/>
                        </a:lnSpc>
                        <a:spcBef>
                          <a:spcPts val="730"/>
                        </a:spcBef>
                        <a:spcAft>
                          <a:spcPts val="0"/>
                        </a:spcAft>
                      </a:pPr>
                      <a:r>
                        <a:rPr lang="nl-NL" sz="550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t• </a:t>
                      </a:r>
                    </a:p>
                  </a:txBody>
                  <a:tcPr marL="0" marR="0" marT="0" marB="0" anchor="b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300" i="1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1' </a:t>
                      </a:r>
                      <a:r>
                        <a:rPr lang="nl-NL" sz="650" b="1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, </a:t>
                      </a:r>
                    </a:p>
                    <a:p>
                      <a:pPr marL="0" marR="0" indent="0" algn="r">
                        <a:lnSpc>
                          <a:spcPts val="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650" b="1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,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560"/>
                        </a:spcAft>
                      </a:pPr>
                      <a:r>
                        <a:rPr lang="nl-NL" sz="950" b="1" i="1" spc="0">
                          <a:solidFill>
                            <a:srgbClr val="000000"/>
                          </a:solidFill>
                          <a:latin typeface="Garamond" panose="02020603050405020304" pitchFamily="1"/>
                        </a:rPr>
                        <a:t>/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605"/>
                        </a:spcAft>
                      </a:pPr>
                      <a:r>
                        <a:rPr lang="nl-NL" sz="650" b="1" spc="0">
                          <a:solidFill>
                            <a:srgbClr val="000000"/>
                          </a:solidFill>
                          <a:latin typeface="Times New Roman" panose="02020603050405020304" pitchFamily="1"/>
                        </a:rPr>
                        <a:t>•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0" algn="l">
                        <a:lnSpc>
                          <a:spcPts val="5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650" b="1" spc="-11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t ;Yrs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9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0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400"/>
                        </a:lnSpc>
                        <a:spcBef>
                          <a:spcPts val="0"/>
                        </a:spcBef>
                        <a:spcAft>
                          <a:spcPts val="195"/>
                        </a:spcAft>
                      </a:pPr>
                      <a:r>
                        <a:rPr lang="nl-NL" sz="500" b="1" spc="0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Can..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  <a:solidFill>
                      <a:srgbClr val="EE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51" name="Tijdelijke aanduiding voor tekst 750"/>
          <p:cNvSpPr>
            <a:spLocks noGrp="1"/>
          </p:cNvSpPr>
          <p:nvPr>
            <p:ph type="body" idx="10"/>
          </p:nvPr>
        </p:nvSpPr>
        <p:spPr>
          <a:xfrm>
            <a:off x="7022465" y="5872480"/>
            <a:ext cx="1819910" cy="14224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400" spc="0">
                <a:solidFill>
                  <a:srgbClr val="000000"/>
                </a:solidFill>
                <a:latin typeface="Verdana" panose="02020603050405020304" pitchFamily="2"/>
              </a:rPr>
              <a:t>RigaSt </a:t>
            </a:r>
          </a:p>
          <a:p>
            <a:pPr marL="0" marR="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" spc="-55">
                <a:solidFill>
                  <a:srgbClr val="000000"/>
                </a:solidFill>
                <a:latin typeface="Verdana" panose="02020603050405020304" pitchFamily="2"/>
              </a:rPr>
              <a:t>1 </a:t>
            </a:r>
            <a:r>
              <a:rPr lang="nl-NL" sz="650" b="1" spc="-55">
                <a:solidFill>
                  <a:srgbClr val="000000"/>
                </a:solidFill>
                <a:latin typeface="Times New Roman" panose="02020603050405020304" pitchFamily="1"/>
              </a:rPr>
              <a:t>F </a:t>
            </a:r>
          </a:p>
        </p:txBody>
      </p:sp>
      <p:sp>
        <p:nvSpPr>
          <p:cNvPr id="752" name="Tijdelijke aanduiding voor tekst 751"/>
          <p:cNvSpPr>
            <a:spLocks noGrp="1"/>
          </p:cNvSpPr>
          <p:nvPr>
            <p:ph type="body" idx="10"/>
          </p:nvPr>
        </p:nvSpPr>
        <p:spPr>
          <a:xfrm>
            <a:off x="6865620" y="6064885"/>
            <a:ext cx="126365" cy="34290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500" b="1" spc="-80">
                <a:solidFill>
                  <a:srgbClr val="000000"/>
                </a:solidFill>
                <a:latin typeface="Verdana" panose="02020603050405020304" pitchFamily="2"/>
              </a:rPr>
              <a:t>94 </a:t>
            </a:r>
          </a:p>
        </p:txBody>
      </p:sp>
      <p:sp>
        <p:nvSpPr>
          <p:cNvPr id="753" name="Tijdelijke aanduiding voor tekst 752"/>
          <p:cNvSpPr>
            <a:spLocks noGrp="1"/>
          </p:cNvSpPr>
          <p:nvPr>
            <p:ph type="body" idx="10"/>
          </p:nvPr>
        </p:nvSpPr>
        <p:spPr>
          <a:xfrm>
            <a:off x="3186430" y="5047615"/>
            <a:ext cx="32385" cy="47625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450" b="1" i="1" spc="0">
                <a:solidFill>
                  <a:srgbClr val="000000"/>
                </a:solidFill>
                <a:latin typeface="Arial Narrow" panose="02020603050405020304" pitchFamily="2"/>
              </a:rPr>
              <a:t>J </a:t>
            </a:r>
          </a:p>
        </p:txBody>
      </p:sp>
      <p:sp>
        <p:nvSpPr>
          <p:cNvPr id="754" name="Tijdelijke aanduiding voor tekst 753"/>
          <p:cNvSpPr>
            <a:spLocks noGrp="1"/>
          </p:cNvSpPr>
          <p:nvPr>
            <p:ph type="body" idx="10"/>
          </p:nvPr>
        </p:nvSpPr>
        <p:spPr>
          <a:xfrm>
            <a:off x="1565910" y="5632450"/>
            <a:ext cx="358775" cy="8509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  <a:tabLst>
                <a:tab pos="411480" algn="r"/>
              </a:tabLst>
            </a:pPr>
            <a:r>
              <a:rPr lang="nl-NL" sz="550" spc="-40" baseline="30000">
                <a:solidFill>
                  <a:srgbClr val="000000"/>
                </a:solidFill>
                <a:latin typeface="Verdana" panose="02020603050405020304" pitchFamily="2"/>
              </a:rPr>
              <a:t>—</a:t>
            </a:r>
            <a:r>
              <a:rPr lang="nl-NL" sz="550" spc="-40">
                <a:solidFill>
                  <a:srgbClr val="000000"/>
                </a:solidFill>
                <a:latin typeface="Verdana" panose="02020603050405020304" pitchFamily="2"/>
              </a:rPr>
              <a:t>7- </a:t>
            </a:r>
            <a:r>
              <a:rPr lang="nl-NL" sz="550" spc="-40" baseline="30000">
                <a:solidFill>
                  <a:srgbClr val="000000"/>
                </a:solidFill>
                <a:latin typeface="Verdana" panose="02020603050405020304" pitchFamily="2"/>
              </a:rPr>
              <a:t>9</a:t>
            </a:r>
            <a:r>
              <a:rPr lang="nl-NL" sz="550" spc="-40">
                <a:solidFill>
                  <a:srgbClr val="000000"/>
                </a:solidFill>
                <a:latin typeface="Verdana" panose="02020603050405020304" pitchFamily="2"/>
              </a:rPr>
              <a:t>P</a:t>
            </a:r>
            <a:r>
              <a:rPr lang="nl-NL" sz="550" spc="-40" baseline="30000">
                <a:solidFill>
                  <a:srgbClr val="000000"/>
                </a:solidFill>
                <a:latin typeface="Verdana" panose="02020603050405020304" pitchFamily="2"/>
              </a:rPr>
              <a:t>.</a:t>
            </a:r>
            <a:r>
              <a:rPr lang="nl-NL" sz="550" spc="-40">
                <a:solidFill>
                  <a:srgbClr val="000000"/>
                </a:solidFill>
                <a:latin typeface="Verdana" panose="02020603050405020304" pitchFamily="2"/>
              </a:rPr>
              <a:t>--</a:t>
            </a:r>
            <a:r>
              <a:rPr lang="nl-NL" sz="100">
                <a:solidFill>
                  <a:srgbClr val="000000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755" name="Tijdelijke aanduiding voor tekst 754"/>
          <p:cNvSpPr>
            <a:spLocks noGrp="1"/>
          </p:cNvSpPr>
          <p:nvPr>
            <p:ph type="body" idx="10"/>
          </p:nvPr>
        </p:nvSpPr>
        <p:spPr>
          <a:xfrm>
            <a:off x="4455160" y="5890895"/>
            <a:ext cx="55245" cy="5715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400"/>
              </a:lnSpc>
              <a:spcAft>
                <a:spcPts val="0"/>
              </a:spcAft>
            </a:pPr>
            <a:r>
              <a:rPr lang="nl-NL" sz="500" b="1" i="1" spc="-145">
                <a:solidFill>
                  <a:srgbClr val="000000"/>
                </a:solidFill>
                <a:latin typeface="Arial Narrow" panose="02020603050405020304" pitchFamily="2"/>
              </a:rPr>
              <a:t>!Ï„ </a:t>
            </a:r>
          </a:p>
        </p:txBody>
      </p:sp>
      <p:sp>
        <p:nvSpPr>
          <p:cNvPr id="756" name="Tijdelijke aanduiding voor tekst 755"/>
          <p:cNvSpPr>
            <a:spLocks noGrp="1"/>
          </p:cNvSpPr>
          <p:nvPr>
            <p:ph type="body" idx="10"/>
          </p:nvPr>
        </p:nvSpPr>
        <p:spPr>
          <a:xfrm>
            <a:off x="3684905" y="1097280"/>
            <a:ext cx="107315" cy="43180"/>
          </a:xfrm>
          <a:prstGeom prst="rect">
            <a:avLst/>
          </a:prstGeom>
          <a:solidFill>
            <a:srgbClr val="DFF1FC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750" spc="-140">
                <a:solidFill>
                  <a:srgbClr val="000000"/>
                </a:solidFill>
                <a:latin typeface="Garamond" panose="02020603050405020304" pitchFamily="2"/>
              </a:rPr>
              <a:t>„.„ </a:t>
            </a:r>
          </a:p>
        </p:txBody>
      </p:sp>
      <p:sp>
        <p:nvSpPr>
          <p:cNvPr id="757" name="Tijdelijke aanduiding voor tekst 756"/>
          <p:cNvSpPr>
            <a:spLocks noGrp="1"/>
          </p:cNvSpPr>
          <p:nvPr>
            <p:ph type="body" idx="10"/>
          </p:nvPr>
        </p:nvSpPr>
        <p:spPr>
          <a:xfrm>
            <a:off x="468630" y="2677160"/>
            <a:ext cx="260350" cy="38735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500" b="1" spc="-120">
                <a:solidFill>
                  <a:srgbClr val="000000"/>
                </a:solidFill>
                <a:latin typeface="Verdana" panose="02020603050405020304" pitchFamily="2"/>
              </a:rPr>
              <a:t>ivo Sianle. </a:t>
            </a:r>
          </a:p>
        </p:txBody>
      </p:sp>
      <p:sp>
        <p:nvSpPr>
          <p:cNvPr id="758" name="Tijdelijke aanduiding voor tekst 757"/>
          <p:cNvSpPr>
            <a:spLocks noGrp="1"/>
          </p:cNvSpPr>
          <p:nvPr>
            <p:ph type="body" idx="10"/>
          </p:nvPr>
        </p:nvSpPr>
        <p:spPr>
          <a:xfrm>
            <a:off x="5872480" y="875665"/>
            <a:ext cx="91440" cy="13716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4 </a:t>
            </a:r>
          </a:p>
          <a:p>
            <a:pPr marL="0" marR="0" indent="0" algn="l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50" spc="0">
                <a:solidFill>
                  <a:srgbClr val="000000"/>
                </a:solidFill>
                <a:latin typeface="Verdana" panose="02020603050405020304" pitchFamily="2"/>
              </a:rPr>
              <a:t>• </a:t>
            </a:r>
          </a:p>
        </p:txBody>
      </p:sp>
      <p:sp>
        <p:nvSpPr>
          <p:cNvPr id="759" name="Tijdelijke aanduiding voor tekst 758"/>
          <p:cNvSpPr>
            <a:spLocks noGrp="1"/>
          </p:cNvSpPr>
          <p:nvPr>
            <p:ph type="body" idx="10"/>
          </p:nvPr>
        </p:nvSpPr>
        <p:spPr>
          <a:xfrm>
            <a:off x="5605145" y="4080510"/>
            <a:ext cx="36830" cy="45720"/>
          </a:xfrm>
          <a:prstGeom prst="rect">
            <a:avLst/>
          </a:prstGeom>
          <a:solidFill>
            <a:srgbClr val="ECEDDA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nl-NL" sz="400" spc="0">
                <a:solidFill>
                  <a:srgbClr val="000000"/>
                </a:solidFill>
                <a:latin typeface="Verdana" panose="02020603050405020304" pitchFamily="2"/>
              </a:rPr>
              <a:t>t </a:t>
            </a:r>
          </a:p>
        </p:txBody>
      </p:sp>
      <p:sp>
        <p:nvSpPr>
          <p:cNvPr id="760" name="Tijdelijke aanduiding voor tekst 759"/>
          <p:cNvSpPr>
            <a:spLocks noGrp="1"/>
          </p:cNvSpPr>
          <p:nvPr>
            <p:ph type="body" idx="10"/>
          </p:nvPr>
        </p:nvSpPr>
        <p:spPr>
          <a:xfrm>
            <a:off x="415925" y="6272530"/>
            <a:ext cx="2055495" cy="21526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</a:pPr>
            <a:r>
              <a:rPr lang="nl-NL" sz="4150" b="1" spc="190" baseline="-25000">
                <a:solidFill>
                  <a:srgbClr val="22AA21"/>
                </a:solidFill>
                <a:latin typeface="Verdana" panose="02020603050405020304" pitchFamily="2"/>
              </a:rPr>
              <a:t>A</a:t>
            </a:r>
            <a:r>
              <a:rPr lang="nl-NL" sz="1100" b="1" spc="190">
                <a:solidFill>
                  <a:srgbClr val="004A6C"/>
                </a:solidFill>
                <a:latin typeface="Verdana" panose="02020603050405020304" pitchFamily="2"/>
              </a:rPr>
              <a:t>WAGENINGEN </a:t>
            </a:r>
          </a:p>
        </p:txBody>
      </p:sp>
      <p:sp>
        <p:nvSpPr>
          <p:cNvPr id="763" name="Tijdelijke aanduiding voor tekst 762"/>
          <p:cNvSpPr>
            <a:spLocks noGrp="1"/>
          </p:cNvSpPr>
          <p:nvPr>
            <p:ph type="body" idx="10"/>
          </p:nvPr>
        </p:nvSpPr>
        <p:spPr>
          <a:xfrm>
            <a:off x="1040130" y="6487795"/>
            <a:ext cx="1431290" cy="64135"/>
          </a:xfrm>
          <a:prstGeom prst="rect">
            <a:avLst/>
          </a:prstGeom>
          <a:solidFill>
            <a:srgbClr val="FCFCF2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nl-NL" sz="550" spc="150">
                <a:solidFill>
                  <a:srgbClr val="22AA21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BE8B8E1B-9229-491A-AD1A-C6151F38C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82" y="6229879"/>
            <a:ext cx="1819911" cy="6441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jdelijke aanduiding voor tekst 59"/>
          <p:cNvSpPr>
            <a:spLocks noGrp="1"/>
          </p:cNvSpPr>
          <p:nvPr>
            <p:ph type="body" idx="10"/>
          </p:nvPr>
        </p:nvSpPr>
        <p:spPr>
          <a:xfrm>
            <a:off x="4218305" y="1240790"/>
            <a:ext cx="4779645" cy="5269230"/>
          </a:xfrm>
          <a:prstGeom prst="rect">
            <a:avLst/>
          </a:prstGeom>
          <a:solidFill>
            <a:srgbClr val="FFFEF8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6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218305" y="1240790"/>
            <a:ext cx="4779645" cy="5251450"/>
          </a:xfrm>
          <a:prstGeom prst="rect">
            <a:avLst/>
          </a:prstGeom>
        </p:spPr>
      </p:pic>
      <p:pic>
        <p:nvPicPr>
          <p:cNvPr id="68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385849"/>
            <a:ext cx="2069465" cy="393700"/>
          </a:xfrm>
          <a:prstGeom prst="rect">
            <a:avLst/>
          </a:prstGeom>
        </p:spPr>
      </p:pic>
      <p:sp>
        <p:nvSpPr>
          <p:cNvPr id="61" name="Tijdelijke aanduiding voor tekst 60"/>
          <p:cNvSpPr>
            <a:spLocks noGrp="1"/>
          </p:cNvSpPr>
          <p:nvPr>
            <p:ph type="body" idx="10"/>
          </p:nvPr>
        </p:nvSpPr>
        <p:spPr>
          <a:xfrm>
            <a:off x="426085" y="215900"/>
            <a:ext cx="8575675" cy="10248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91440" marR="0" indent="0" algn="l">
              <a:lnSpc>
                <a:spcPts val="3500"/>
              </a:lnSpc>
              <a:spcAft>
                <a:spcPts val="4275"/>
              </a:spcAft>
            </a:pPr>
            <a:r>
              <a:rPr lang="nl-NL" sz="2950" spc="-20">
                <a:solidFill>
                  <a:srgbClr val="005171"/>
                </a:solidFill>
                <a:latin typeface="Verdana" panose="02020603050405020304" pitchFamily="2"/>
              </a:rPr>
              <a:t>Dinteloord </a:t>
            </a:r>
          </a:p>
        </p:txBody>
      </p:sp>
      <p:sp>
        <p:nvSpPr>
          <p:cNvPr id="64" name="Tijdelijke aanduiding voor tekst 63"/>
          <p:cNvSpPr>
            <a:spLocks noGrp="1"/>
          </p:cNvSpPr>
          <p:nvPr>
            <p:ph type="body" idx="10"/>
          </p:nvPr>
        </p:nvSpPr>
        <p:spPr>
          <a:xfrm>
            <a:off x="8837295" y="6400800"/>
            <a:ext cx="15621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0">
                <a:solidFill>
                  <a:srgbClr val="005171"/>
                </a:solidFill>
                <a:latin typeface="Verdana" panose="02020603050405020304" pitchFamily="2"/>
              </a:rPr>
              <a:t>8 </a:t>
            </a:r>
          </a:p>
        </p:txBody>
      </p:sp>
      <p:sp>
        <p:nvSpPr>
          <p:cNvPr id="65" name="Tijdelijke aanduiding voor tekst 64"/>
          <p:cNvSpPr>
            <a:spLocks noGrp="1"/>
          </p:cNvSpPr>
          <p:nvPr>
            <p:ph type="body" idx="10"/>
          </p:nvPr>
        </p:nvSpPr>
        <p:spPr>
          <a:xfrm>
            <a:off x="4819015" y="6278880"/>
            <a:ext cx="124015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nl-NL" sz="1400" spc="-35">
                <a:solidFill>
                  <a:srgbClr val="050406"/>
                </a:solidFill>
                <a:latin typeface="Arial" panose="02020603050405020304" pitchFamily="2"/>
              </a:rPr>
              <a:t>Windmolenpark </a:t>
            </a:r>
          </a:p>
        </p:txBody>
      </p:sp>
      <p:sp>
        <p:nvSpPr>
          <p:cNvPr id="66" name="Tijdelijke aanduiding voor tekst 65"/>
          <p:cNvSpPr>
            <a:spLocks noGrp="1"/>
          </p:cNvSpPr>
          <p:nvPr>
            <p:ph type="body" idx="10"/>
          </p:nvPr>
        </p:nvSpPr>
        <p:spPr>
          <a:xfrm>
            <a:off x="356870" y="1240790"/>
            <a:ext cx="3657600" cy="5031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0830" rIns="0" bIns="0" anchor="t"/>
          <a:lstStyle/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5" dirty="0">
                <a:solidFill>
                  <a:srgbClr val="005171"/>
                </a:solidFill>
                <a:latin typeface="Verdana" panose="02020603050405020304" pitchFamily="2"/>
              </a:rPr>
              <a:t>Havenuitbreiding </a:t>
            </a:r>
          </a:p>
          <a:p>
            <a:pPr marL="1028700" marR="0" indent="-342900" algn="just">
              <a:lnSpc>
                <a:spcPts val="2600"/>
              </a:lnSpc>
              <a:spcBef>
                <a:spcPts val="9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150" spc="15" dirty="0">
                <a:solidFill>
                  <a:srgbClr val="005171"/>
                </a:solidFill>
                <a:latin typeface="Verdana" panose="02020603050405020304" pitchFamily="2"/>
              </a:rPr>
              <a:t>Goederentransport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5" dirty="0">
                <a:solidFill>
                  <a:srgbClr val="005171"/>
                </a:solidFill>
                <a:latin typeface="Verdana" panose="02020603050405020304" pitchFamily="2"/>
              </a:rPr>
              <a:t>Rondweg vrachtverkeer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23785"/>
              </a:spcAft>
              <a:buFont typeface="Verdana"/>
              <a:buChar char="·"/>
            </a:pPr>
            <a:r>
              <a:rPr lang="nl-NL" sz="2150" spc="10" dirty="0">
                <a:solidFill>
                  <a:srgbClr val="005171"/>
                </a:solidFill>
                <a:latin typeface="Verdana" panose="02020603050405020304" pitchFamily="2"/>
              </a:rPr>
              <a:t>Windmolenparken </a:t>
            </a:r>
          </a:p>
        </p:txBody>
      </p:sp>
      <p:cxnSp>
        <p:nvCxnSpPr>
          <p:cNvPr id="69" name="Rechte verbindingslijn 68"/>
          <p:cNvCxnSpPr/>
          <p:nvPr/>
        </p:nvCxnSpPr>
        <p:spPr>
          <a:xfrm>
            <a:off x="490855" y="228600"/>
            <a:ext cx="844677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70" name="Rechte verbindingslijn 69"/>
          <p:cNvCxnSpPr/>
          <p:nvPr/>
        </p:nvCxnSpPr>
        <p:spPr>
          <a:xfrm>
            <a:off x="490855" y="72263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1D6DFC9-79AB-4B55-B8F1-0B914D095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6237629"/>
            <a:ext cx="1689904" cy="59809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296275" y="299085"/>
            <a:ext cx="556895" cy="665480"/>
          </a:xfrm>
          <a:prstGeom prst="rect">
            <a:avLst/>
          </a:prstGeom>
        </p:spPr>
      </p:pic>
      <p:pic>
        <p:nvPicPr>
          <p:cNvPr id="772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73100" y="1629410"/>
            <a:ext cx="8209280" cy="4521835"/>
          </a:xfrm>
          <a:prstGeom prst="rect">
            <a:avLst/>
          </a:prstGeom>
        </p:spPr>
      </p:pic>
      <p:graphicFrame>
        <p:nvGraphicFramePr>
          <p:cNvPr id="768" name="table 768"/>
          <p:cNvGraphicFramePr>
            <a:graphicFrameLocks noGrp="1"/>
          </p:cNvGraphicFramePr>
          <p:nvPr/>
        </p:nvGraphicFramePr>
        <p:xfrm>
          <a:off x="673100" y="292100"/>
          <a:ext cx="8229600" cy="937895"/>
        </p:xfrm>
        <a:graphic>
          <a:graphicData uri="http://schemas.openxmlformats.org/drawingml/2006/table">
            <a:tbl>
              <a:tblPr/>
              <a:tblGrid>
                <a:gridCol w="762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7895">
                <a:tc>
                  <a:txBody>
                    <a:bodyPr/>
                    <a:lstStyle/>
                    <a:p>
                      <a:pPr marL="0" marR="1371600" indent="0" algn="l">
                        <a:lnSpc>
                          <a:spcPts val="800"/>
                        </a:lnSpc>
                        <a:spcBef>
                          <a:spcPts val="5635"/>
                        </a:spcBef>
                        <a:spcAft>
                          <a:spcPts val="120"/>
                        </a:spcAft>
                      </a:pPr>
                      <a:r>
                        <a:rPr lang="nl-NL" sz="500" spc="1305">
                          <a:solidFill>
                            <a:srgbClr val="000000"/>
                          </a:solidFill>
                          <a:latin typeface="Arial" panose="02020603050405020304" pitchFamily="2"/>
                        </a:rPr>
                        <a:t>I</a:t>
                      </a:r>
                      <a:r>
                        <a:rPr lang="nl-NL" sz="500" spc="1305">
                          <a:solidFill>
                            <a:srgbClr val="000000"/>
                          </a:solidFill>
                          <a:latin typeface="Verdana" panose="02020603050405020304" pitchFamily="2"/>
                        </a:rPr>
                        <a:t>Blauwe energie- Verrijkend lang </a:t>
                      </a:r>
                    </a:p>
                  </a:txBody>
                  <a:tcPr marL="0" marR="0" marT="0" marB="0" anchor="b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0" name="Tijdelijke aanduiding voor tekst 769"/>
          <p:cNvSpPr>
            <a:spLocks noGrp="1"/>
          </p:cNvSpPr>
          <p:nvPr>
            <p:ph type="body" idx="10"/>
          </p:nvPr>
        </p:nvSpPr>
        <p:spPr>
          <a:xfrm>
            <a:off x="673100" y="1275715"/>
            <a:ext cx="8229600" cy="3536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4610" rIns="0" bIns="0" anchor="t"/>
          <a:lstStyle/>
          <a:p>
            <a:pPr marL="4937760" marR="0" indent="0" algn="l">
              <a:lnSpc>
                <a:spcPts val="2200"/>
              </a:lnSpc>
              <a:spcAft>
                <a:spcPts val="150"/>
              </a:spcAft>
            </a:pPr>
            <a:r>
              <a:rPr lang="nl-NL" sz="800" spc="5" baseline="-25000">
                <a:solidFill>
                  <a:srgbClr val="000000"/>
                </a:solidFill>
                <a:latin typeface="Verdana" panose="02020603050405020304" pitchFamily="2"/>
              </a:rPr>
              <a:t>k.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I </a:t>
            </a:r>
            <a:r>
              <a:rPr lang="nl-NL" sz="500" spc="5" baseline="-25000">
                <a:solidFill>
                  <a:srgbClr val="000000"/>
                </a:solidFill>
                <a:latin typeface="Verdana" panose="02020603050405020304" pitchFamily="2"/>
              </a:rPr>
              <a:t>j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 Haven - Verrijkend </a:t>
            </a:r>
          </a:p>
        </p:txBody>
      </p:sp>
      <p:sp>
        <p:nvSpPr>
          <p:cNvPr id="773" name="Tijdelijke aanduiding voor tekst 772"/>
          <p:cNvSpPr>
            <a:spLocks noGrp="1"/>
          </p:cNvSpPr>
          <p:nvPr>
            <p:ph type="body" idx="10"/>
          </p:nvPr>
        </p:nvSpPr>
        <p:spPr>
          <a:xfrm>
            <a:off x="3994150" y="2169795"/>
            <a:ext cx="935355" cy="19939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25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BeerderijcampIng - ...a Verrijkend lang </a:t>
            </a:r>
          </a:p>
        </p:txBody>
      </p:sp>
      <p:sp>
        <p:nvSpPr>
          <p:cNvPr id="774" name="Tijdelijke aanduiding voor tekst 773"/>
          <p:cNvSpPr>
            <a:spLocks noGrp="1"/>
          </p:cNvSpPr>
          <p:nvPr>
            <p:ph type="body" idx="10"/>
          </p:nvPr>
        </p:nvSpPr>
        <p:spPr>
          <a:xfrm>
            <a:off x="1035050" y="2306955"/>
            <a:ext cx="768985" cy="1619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500" spc="-10">
                <a:solidFill>
                  <a:srgbClr val="000000"/>
                </a:solidFill>
                <a:latin typeface="Verdana" panose="02020603050405020304" pitchFamily="2"/>
              </a:rPr>
              <a:t>Windmolens - Verrijkend kort </a:t>
            </a:r>
          </a:p>
        </p:txBody>
      </p:sp>
      <p:sp>
        <p:nvSpPr>
          <p:cNvPr id="775" name="Tijdelijke aanduiding voor tekst 774"/>
          <p:cNvSpPr>
            <a:spLocks noGrp="1"/>
          </p:cNvSpPr>
          <p:nvPr>
            <p:ph type="body" idx="10"/>
          </p:nvPr>
        </p:nvSpPr>
        <p:spPr>
          <a:xfrm>
            <a:off x="2988310" y="2186305"/>
            <a:ext cx="179070" cy="32829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85000" lnSpcReduction="10000"/>
          </a:bodyPr>
          <a:lstStyle/>
          <a:p>
            <a:pPr marL="0" marR="0" indent="0" algn="l">
              <a:lnSpc>
                <a:spcPts val="2600"/>
              </a:lnSpc>
              <a:spcAft>
                <a:spcPts val="0"/>
              </a:spcAft>
            </a:pPr>
            <a:r>
              <a:rPr lang="nl-NL" sz="2400" spc="-295">
                <a:solidFill>
                  <a:srgbClr val="000000"/>
                </a:solidFill>
                <a:latin typeface="Verdana" panose="02020603050405020304" pitchFamily="2"/>
              </a:rPr>
              <a:t>,t </a:t>
            </a:r>
          </a:p>
        </p:txBody>
      </p:sp>
      <p:sp>
        <p:nvSpPr>
          <p:cNvPr id="776" name="Tijdelijke aanduiding voor tekst 775"/>
          <p:cNvSpPr>
            <a:spLocks noGrp="1"/>
          </p:cNvSpPr>
          <p:nvPr>
            <p:ph type="body" idx="10"/>
          </p:nvPr>
        </p:nvSpPr>
        <p:spPr>
          <a:xfrm>
            <a:off x="2552065" y="4646930"/>
            <a:ext cx="835660" cy="18288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10"/>
              </a:spcAft>
            </a:pPr>
            <a:r>
              <a:rPr lang="nl-NL" sz="500" spc="-20">
                <a:solidFill>
                  <a:srgbClr val="000000"/>
                </a:solidFill>
                <a:latin typeface="Verdana" panose="02020603050405020304" pitchFamily="2"/>
              </a:rPr>
              <a:t>op kassen - Verrijkend lang Doorzlchdge zonnepanelen </a:t>
            </a:r>
          </a:p>
        </p:txBody>
      </p:sp>
      <p:sp>
        <p:nvSpPr>
          <p:cNvPr id="777" name="Tijdelijke aanduiding voor tekst 776"/>
          <p:cNvSpPr>
            <a:spLocks noGrp="1"/>
          </p:cNvSpPr>
          <p:nvPr>
            <p:ph type="body" idx="10"/>
          </p:nvPr>
        </p:nvSpPr>
        <p:spPr>
          <a:xfrm>
            <a:off x="4916805" y="4622165"/>
            <a:ext cx="1093470" cy="3073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104775" rIns="0" bIns="0" anchor="t"/>
          <a:lstStyle/>
          <a:p>
            <a:pPr marL="0" marR="0" indent="0" algn="l">
              <a:lnSpc>
                <a:spcPts val="800"/>
              </a:lnSpc>
              <a:spcAft>
                <a:spcPts val="25"/>
              </a:spcAft>
            </a:pPr>
            <a:r>
              <a:rPr lang="nl-NL" sz="500" b="1" spc="0">
                <a:solidFill>
                  <a:srgbClr val="000000"/>
                </a:solidFill>
                <a:latin typeface="Verdana" panose="02020603050405020304" pitchFamily="2"/>
              </a:rPr>
              <a:t>d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Landwinkels - Verrijkend kort </a:t>
            </a:r>
          </a:p>
        </p:txBody>
      </p:sp>
      <p:sp>
        <p:nvSpPr>
          <p:cNvPr id="778" name="Tijdelijke aanduiding voor tekst 777"/>
          <p:cNvSpPr>
            <a:spLocks noGrp="1"/>
          </p:cNvSpPr>
          <p:nvPr>
            <p:ph type="body" idx="10"/>
          </p:nvPr>
        </p:nvSpPr>
        <p:spPr>
          <a:xfrm>
            <a:off x="4696460" y="5066665"/>
            <a:ext cx="765175" cy="1746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10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Kleinschalige landbouw - Verrijkend kort </a:t>
            </a:r>
          </a:p>
        </p:txBody>
      </p:sp>
      <p:sp>
        <p:nvSpPr>
          <p:cNvPr id="779" name="Tijdelijke aanduiding voor tekst 778"/>
          <p:cNvSpPr>
            <a:spLocks noGrp="1"/>
          </p:cNvSpPr>
          <p:nvPr>
            <p:ph type="body" idx="10"/>
          </p:nvPr>
        </p:nvSpPr>
        <p:spPr>
          <a:xfrm>
            <a:off x="2119630" y="2593340"/>
            <a:ext cx="1002030" cy="22479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Droogtebestendige en zilte land-bouw -Fundamenteel </a:t>
            </a:r>
          </a:p>
          <a:p>
            <a:pPr marL="0" marR="0" indent="0" algn="l">
              <a:lnSpc>
                <a:spcPts val="9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• </a:t>
            </a:r>
          </a:p>
        </p:txBody>
      </p:sp>
      <p:sp>
        <p:nvSpPr>
          <p:cNvPr id="780" name="Tijdelijke aanduiding voor tekst 779"/>
          <p:cNvSpPr>
            <a:spLocks noGrp="1"/>
          </p:cNvSpPr>
          <p:nvPr>
            <p:ph type="body" idx="10"/>
          </p:nvPr>
        </p:nvSpPr>
        <p:spPr>
          <a:xfrm>
            <a:off x="2701925" y="2818130"/>
            <a:ext cx="1458595" cy="749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400"/>
              </a:lnSpc>
              <a:spcAft>
                <a:spcPts val="0"/>
              </a:spcAft>
            </a:pPr>
            <a:r>
              <a:rPr lang="nl-NL" sz="500" spc="-5">
                <a:solidFill>
                  <a:srgbClr val="000000"/>
                </a:solidFill>
                <a:latin typeface="Verdana" panose="02020603050405020304" pitchFamily="2"/>
              </a:rPr>
              <a:t>Recreatieplas en water </a:t>
            </a:r>
          </a:p>
        </p:txBody>
      </p:sp>
      <p:sp>
        <p:nvSpPr>
          <p:cNvPr id="781" name="Tijdelijke aanduiding voor tekst 780"/>
          <p:cNvSpPr>
            <a:spLocks noGrp="1"/>
          </p:cNvSpPr>
          <p:nvPr>
            <p:ph type="body" idx="10"/>
          </p:nvPr>
        </p:nvSpPr>
        <p:spPr>
          <a:xfrm>
            <a:off x="2207260" y="2893060"/>
            <a:ext cx="1953260" cy="1657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381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  <a:tabLst>
                <a:tab pos="1924050" algn="r"/>
              </a:tabLs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Aansluiting graven - sport - Verrijkend lang </a:t>
            </a:r>
          </a:p>
          <a:p>
            <a:pPr marL="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Fundamenteel kort </a:t>
            </a:r>
          </a:p>
        </p:txBody>
      </p:sp>
      <p:sp>
        <p:nvSpPr>
          <p:cNvPr id="782" name="Tijdelijke aanduiding voor tekst 781"/>
          <p:cNvSpPr>
            <a:spLocks noGrp="1"/>
          </p:cNvSpPr>
          <p:nvPr>
            <p:ph type="body" idx="10"/>
          </p:nvPr>
        </p:nvSpPr>
        <p:spPr>
          <a:xfrm>
            <a:off x="2410460" y="3100705"/>
            <a:ext cx="1679575" cy="2324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  <a:tabLst>
                <a:tab pos="1691640" algn="r"/>
              </a:tabLst>
            </a:pPr>
            <a:r>
              <a:rPr lang="nl-NL" sz="1500" spc="0">
                <a:solidFill>
                  <a:srgbClr val="72779C"/>
                </a:solidFill>
                <a:latin typeface="Arial" panose="02020603050405020304" pitchFamily="2"/>
              </a:rPr>
              <a:t>Ib"</a:t>
            </a:r>
            <a:r>
              <a:rPr lang="nl-NL" sz="1500" spc="0" baseline="30000">
                <a:solidFill>
                  <a:srgbClr val="72779C"/>
                </a:solidFill>
                <a:latin typeface="Verdana" panose="02020603050405020304" pitchFamily="2"/>
              </a:rPr>
              <a:t>—</a:t>
            </a:r>
            <a:r>
              <a:rPr lang="nl-NL" sz="1500" spc="0">
                <a:solidFill>
                  <a:srgbClr val="72779C"/>
                </a:solidFill>
                <a:latin typeface="Arial" panose="02020603050405020304" pitchFamily="2"/>
              </a:rPr>
              <a:t>I</a:t>
            </a:r>
            <a:r>
              <a:rPr lang="nl-NL" sz="100" spc="0">
                <a:solidFill>
                  <a:srgbClr val="000000"/>
                </a:solidFill>
                <a:latin typeface="Arial" panose="02020603050405020304" pitchFamily="2"/>
              </a:rPr>
              <a:t> </a:t>
            </a:r>
            <a:r>
              <a:rPr lang="nl-NL" sz="1500" spc="0">
                <a:solidFill>
                  <a:srgbClr val="000000"/>
                </a:solidFill>
                <a:latin typeface="Arial" panose="02020603050405020304" pitchFamily="2"/>
              </a:rPr>
              <a:t>t</a:t>
            </a:r>
            <a:r>
              <a:rPr lang="nl-NL" sz="1500" spc="0" baseline="-25000">
                <a:solidFill>
                  <a:srgbClr val="000000"/>
                </a:solidFill>
                <a:latin typeface="Verdana" panose="02020603050405020304" pitchFamily="2"/>
              </a:rPr>
              <a:t>a</a:t>
            </a:r>
            <a:r>
              <a:rPr lang="nl-NL" sz="1500" spc="0">
                <a:solidFill>
                  <a:srgbClr val="000000"/>
                </a:solidFill>
                <a:latin typeface="Arial" panose="02020603050405020304" pitchFamily="2"/>
              </a:rPr>
              <a:t>ta </a:t>
            </a:r>
          </a:p>
        </p:txBody>
      </p:sp>
      <p:sp>
        <p:nvSpPr>
          <p:cNvPr id="783" name="Tijdelijke aanduiding voor tekst 782"/>
          <p:cNvSpPr>
            <a:spLocks noGrp="1"/>
          </p:cNvSpPr>
          <p:nvPr>
            <p:ph type="body" idx="10"/>
          </p:nvPr>
        </p:nvSpPr>
        <p:spPr>
          <a:xfrm>
            <a:off x="2136140" y="3342005"/>
            <a:ext cx="1130935" cy="2654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0"/>
              </a:lnSpc>
              <a:spcAft>
                <a:spcPts val="0"/>
              </a:spcAft>
            </a:pPr>
            <a:r>
              <a:rPr lang="nl-NL" sz="500" spc="65">
                <a:solidFill>
                  <a:srgbClr val="000000"/>
                </a:solidFill>
                <a:latin typeface="Verdana" panose="02020603050405020304" pitchFamily="2"/>
              </a:rPr>
              <a:t>M</a:t>
            </a:r>
            <a:r>
              <a:rPr lang="nl-NL" sz="500" spc="65" baseline="-25000">
                <a:solidFill>
                  <a:srgbClr val="000000"/>
                </a:solidFill>
                <a:latin typeface="Verdana" panose="02020603050405020304" pitchFamily="2"/>
              </a:rPr>
              <a:t>s)</a:t>
            </a:r>
            <a:r>
              <a:rPr lang="nl-NL" sz="500" spc="65">
                <a:solidFill>
                  <a:srgbClr val="000000"/>
                </a:solidFill>
                <a:latin typeface="Verdana" panose="02020603050405020304" pitchFamily="2"/>
              </a:rPr>
              <a:t> Aanleg fietssnelweg - </a:t>
            </a:r>
          </a:p>
        </p:txBody>
      </p:sp>
      <p:sp>
        <p:nvSpPr>
          <p:cNvPr id="784" name="Tijdelijke aanduiding voor tekst 783"/>
          <p:cNvSpPr>
            <a:spLocks noGrp="1"/>
          </p:cNvSpPr>
          <p:nvPr>
            <p:ph type="body" idx="10"/>
          </p:nvPr>
        </p:nvSpPr>
        <p:spPr>
          <a:xfrm>
            <a:off x="2614295" y="3479165"/>
            <a:ext cx="594360" cy="577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nl-NL" sz="500" spc="-35">
                <a:solidFill>
                  <a:srgbClr val="000000"/>
                </a:solidFill>
                <a:latin typeface="Verdana" panose="02020603050405020304" pitchFamily="2"/>
              </a:rPr>
              <a:t>Fundamenteel kort </a:t>
            </a:r>
          </a:p>
        </p:txBody>
      </p:sp>
      <p:sp>
        <p:nvSpPr>
          <p:cNvPr id="785" name="Tijdelijke aanduiding voor tekst 784"/>
          <p:cNvSpPr>
            <a:spLocks noGrp="1"/>
          </p:cNvSpPr>
          <p:nvPr>
            <p:ph type="body" idx="10"/>
          </p:nvPr>
        </p:nvSpPr>
        <p:spPr>
          <a:xfrm>
            <a:off x="6334125" y="2839085"/>
            <a:ext cx="793750" cy="1657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500" spc="-15">
                <a:solidFill>
                  <a:srgbClr val="000000"/>
                </a:solidFill>
                <a:latin typeface="Verdana" panose="02020603050405020304" pitchFamily="2"/>
              </a:rPr>
              <a:t>Oplaadpunten elektrische auto's </a:t>
            </a:r>
          </a:p>
        </p:txBody>
      </p:sp>
      <p:sp>
        <p:nvSpPr>
          <p:cNvPr id="786" name="Tijdelijke aanduiding voor tekst 785"/>
          <p:cNvSpPr>
            <a:spLocks noGrp="1"/>
          </p:cNvSpPr>
          <p:nvPr>
            <p:ph type="body" idx="10"/>
          </p:nvPr>
        </p:nvSpPr>
        <p:spPr>
          <a:xfrm>
            <a:off x="2842895" y="3732530"/>
            <a:ext cx="50165" cy="3302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00"/>
              </a:lnSpc>
              <a:spcAft>
                <a:spcPts val="0"/>
              </a:spcAft>
              <a:buFont typeface="Verdana"/>
              <a:buChar char="·"/>
            </a:pPr>
            <a:r>
              <a:rPr lang="nl-NL" sz="300" spc="-160">
                <a:solidFill>
                  <a:srgbClr val="000000"/>
                </a:solidFill>
                <a:latin typeface="Verdana" panose="02020603050405020304" pitchFamily="2"/>
              </a:rPr>
              <a:t>4 </a:t>
            </a:r>
          </a:p>
        </p:txBody>
      </p:sp>
      <p:sp>
        <p:nvSpPr>
          <p:cNvPr id="787" name="Tijdelijke aanduiding voor tekst 786"/>
          <p:cNvSpPr>
            <a:spLocks noGrp="1"/>
          </p:cNvSpPr>
          <p:nvPr>
            <p:ph type="body" idx="10"/>
          </p:nvPr>
        </p:nvSpPr>
        <p:spPr>
          <a:xfrm>
            <a:off x="2697480" y="3994150"/>
            <a:ext cx="553085" cy="1746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500" spc="-15">
                <a:solidFill>
                  <a:srgbClr val="000000"/>
                </a:solidFill>
                <a:latin typeface="Verdana" panose="02020603050405020304" pitchFamily="2"/>
              </a:rPr>
              <a:t>Innovatiecentrum Verrijkend kort </a:t>
            </a:r>
          </a:p>
        </p:txBody>
      </p:sp>
      <p:sp>
        <p:nvSpPr>
          <p:cNvPr id="788" name="Tijdelijke aanduiding voor tekst 787"/>
          <p:cNvSpPr>
            <a:spLocks noGrp="1"/>
          </p:cNvSpPr>
          <p:nvPr>
            <p:ph type="body" idx="10"/>
          </p:nvPr>
        </p:nvSpPr>
        <p:spPr>
          <a:xfrm>
            <a:off x="5128895" y="3894455"/>
            <a:ext cx="710565" cy="1746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25"/>
              </a:spcAft>
            </a:pPr>
            <a:r>
              <a:rPr lang="nl-NL" sz="500" spc="-15">
                <a:solidFill>
                  <a:srgbClr val="000000"/>
                </a:solidFill>
                <a:latin typeface="Verdana" panose="02020603050405020304" pitchFamily="2"/>
              </a:rPr>
              <a:t>Diensten op aanvraag - Verrijkend kat </a:t>
            </a:r>
          </a:p>
        </p:txBody>
      </p:sp>
      <p:sp>
        <p:nvSpPr>
          <p:cNvPr id="789" name="Tijdelijke aanduiding voor tekst 788"/>
          <p:cNvSpPr>
            <a:spLocks noGrp="1"/>
          </p:cNvSpPr>
          <p:nvPr>
            <p:ph type="body" idx="10"/>
          </p:nvPr>
        </p:nvSpPr>
        <p:spPr>
          <a:xfrm>
            <a:off x="4534535" y="3449955"/>
            <a:ext cx="715010" cy="17462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500" spc="-15">
                <a:solidFill>
                  <a:srgbClr val="000000"/>
                </a:solidFill>
                <a:latin typeface="Verdana" panose="02020603050405020304" pitchFamily="2"/>
              </a:rPr>
              <a:t>Potentieel bouwgebled - Fundamenteel lang </a:t>
            </a:r>
          </a:p>
        </p:txBody>
      </p:sp>
      <p:sp>
        <p:nvSpPr>
          <p:cNvPr id="790" name="Tijdelijke aanduiding voor tekst 789"/>
          <p:cNvSpPr>
            <a:spLocks noGrp="1"/>
          </p:cNvSpPr>
          <p:nvPr>
            <p:ph type="body" idx="10"/>
          </p:nvPr>
        </p:nvSpPr>
        <p:spPr>
          <a:xfrm>
            <a:off x="1089025" y="5236845"/>
            <a:ext cx="1458595" cy="71120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800" spc="-45">
                <a:solidFill>
                  <a:srgbClr val="000000"/>
                </a:solidFill>
                <a:latin typeface="Verdana" panose="02020603050405020304" pitchFamily="2"/>
              </a:rPr>
              <a:t>Fundamenteel - Korte termijn Fundamenteel - Lange termijn Verrijkend - Lange termijn Verrijkend - Korte termijn </a:t>
            </a:r>
          </a:p>
        </p:txBody>
      </p:sp>
      <p:sp>
        <p:nvSpPr>
          <p:cNvPr id="791" name="Tijdelijke aanduiding voor tekst 790"/>
          <p:cNvSpPr>
            <a:spLocks noGrp="1"/>
          </p:cNvSpPr>
          <p:nvPr>
            <p:ph type="body" idx="10"/>
          </p:nvPr>
        </p:nvSpPr>
        <p:spPr>
          <a:xfrm>
            <a:off x="673100" y="5407660"/>
            <a:ext cx="128905" cy="10795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800" spc="0">
                <a:solidFill>
                  <a:srgbClr val="9BC4DB"/>
                </a:solidFill>
                <a:latin typeface="Verdana" panose="02020603050405020304" pitchFamily="2"/>
              </a:rPr>
              <a:t>t </a:t>
            </a:r>
          </a:p>
        </p:txBody>
      </p:sp>
      <p:graphicFrame>
        <p:nvGraphicFramePr>
          <p:cNvPr id="794" name="table 794"/>
          <p:cNvGraphicFramePr>
            <a:graphicFrameLocks noGrp="1"/>
          </p:cNvGraphicFramePr>
          <p:nvPr/>
        </p:nvGraphicFramePr>
        <p:xfrm>
          <a:off x="415925" y="6231255"/>
          <a:ext cx="8591550" cy="464820"/>
        </p:xfrm>
        <a:graphic>
          <a:graphicData uri="http://schemas.openxmlformats.org/drawingml/2006/table">
            <a:tbl>
              <a:tblPr/>
              <a:tblGrid>
                <a:gridCol w="2774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7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9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82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900"/>
                        </a:lnSpc>
                        <a:spcBef>
                          <a:spcPts val="1560"/>
                        </a:spcBef>
                        <a:spcAft>
                          <a:spcPts val="205"/>
                        </a:spcAft>
                      </a:pPr>
                      <a:r>
                        <a:rPr lang="nl-NL" sz="1100" b="1" spc="245">
                          <a:solidFill>
                            <a:srgbClr val="22AA21"/>
                          </a:solidFill>
                          <a:latin typeface="Verdana" panose="02020603050405020304" pitchFamily="2"/>
                        </a:rPr>
                        <a:t>a</a:t>
                      </a:r>
                      <a:r>
                        <a:rPr lang="nl-NL" sz="1100" b="1" spc="245">
                          <a:solidFill>
                            <a:srgbClr val="003F62"/>
                          </a:solidFill>
                          <a:latin typeface="Verdana" panose="02020603050405020304" pitchFamily="2"/>
                        </a:rPr>
                        <a:t>WAGENINGEN </a:t>
                      </a:r>
                      <a:br/>
                      <a:r>
                        <a:rPr lang="nl-NL" sz="500" spc="245">
                          <a:solidFill>
                            <a:srgbClr val="22AA21"/>
                          </a:solidFill>
                          <a:latin typeface="Verdana" panose="02020603050405020304" pitchFamily="2"/>
                        </a:rPr>
                        <a:t>UNIVERSITY &amp; RESEARCH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1676400" indent="0" algn="r">
                        <a:lnSpc>
                          <a:spcPts val="1600"/>
                        </a:lnSpc>
                        <a:spcBef>
                          <a:spcPts val="405"/>
                        </a:spcBef>
                        <a:spcAft>
                          <a:spcPts val="1615"/>
                        </a:spcAft>
                      </a:pPr>
                      <a:r>
                        <a:rPr lang="nl-NL" sz="1300" b="1" spc="0">
                          <a:solidFill>
                            <a:srgbClr val="003F62"/>
                          </a:solidFill>
                          <a:latin typeface="Verdana" panose="02020603050405020304" pitchFamily="2"/>
                        </a:rPr>
                        <a:t>Maatregelenkaart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000"/>
                        </a:lnSpc>
                        <a:spcBef>
                          <a:spcPts val="1190"/>
                        </a:spcBef>
                        <a:spcAft>
                          <a:spcPts val="1435"/>
                        </a:spcAft>
                      </a:pPr>
                      <a:r>
                        <a:rPr lang="nl-NL" sz="850" b="1" spc="0">
                          <a:solidFill>
                            <a:srgbClr val="003F62"/>
                          </a:solidFill>
                          <a:latin typeface="Verdana" panose="02020603050405020304" pitchFamily="2"/>
                        </a:rPr>
                        <a:t>81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" name="Afbeelding 25">
            <a:extLst>
              <a:ext uri="{FF2B5EF4-FFF2-40B4-BE49-F238E27FC236}">
                <a16:creationId xmlns:a16="http://schemas.microsoft.com/office/drawing/2014/main" id="{672D6AA5-78FD-47AF-99BF-91E8FA409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57" y="6178394"/>
            <a:ext cx="1612065" cy="570541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4610" y="871220"/>
            <a:ext cx="8895080" cy="5796915"/>
          </a:xfrm>
          <a:prstGeom prst="rect">
            <a:avLst/>
          </a:prstGeom>
        </p:spPr>
      </p:pic>
      <p:sp>
        <p:nvSpPr>
          <p:cNvPr id="813" name="Tijdelijke aanduiding voor tekst 812"/>
          <p:cNvSpPr>
            <a:spLocks noGrp="1"/>
          </p:cNvSpPr>
          <p:nvPr>
            <p:ph type="body" idx="10"/>
          </p:nvPr>
        </p:nvSpPr>
        <p:spPr>
          <a:xfrm>
            <a:off x="414020" y="6487795"/>
            <a:ext cx="628650" cy="641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814" name="Tijdelijke aanduiding voor tekst 813"/>
          <p:cNvSpPr>
            <a:spLocks noGrp="1"/>
          </p:cNvSpPr>
          <p:nvPr>
            <p:ph type="body" idx="10"/>
          </p:nvPr>
        </p:nvSpPr>
        <p:spPr>
          <a:xfrm>
            <a:off x="414020" y="6551930"/>
            <a:ext cx="2057400" cy="11620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99" name="Tijdelijke aanduiding voor tekst 798"/>
          <p:cNvSpPr>
            <a:spLocks noGrp="1"/>
          </p:cNvSpPr>
          <p:nvPr>
            <p:ph type="body" idx="10"/>
          </p:nvPr>
        </p:nvSpPr>
        <p:spPr>
          <a:xfrm>
            <a:off x="1120140" y="1097280"/>
            <a:ext cx="258445" cy="1168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1050" b="1" spc="-195">
                <a:solidFill>
                  <a:srgbClr val="FFFFFF"/>
                </a:solidFill>
                <a:latin typeface="Verdana" panose="02020603050405020304" pitchFamily="2"/>
              </a:rPr>
              <a:t>019 </a:t>
            </a:r>
          </a:p>
        </p:txBody>
      </p:sp>
      <p:sp>
        <p:nvSpPr>
          <p:cNvPr id="800" name="Tijdelijke aanduiding voor tekst 799"/>
          <p:cNvSpPr>
            <a:spLocks noGrp="1"/>
          </p:cNvSpPr>
          <p:nvPr>
            <p:ph type="body" idx="10"/>
          </p:nvPr>
        </p:nvSpPr>
        <p:spPr>
          <a:xfrm>
            <a:off x="8236585" y="1097280"/>
            <a:ext cx="342900" cy="1168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1050" b="1" spc="-180">
                <a:solidFill>
                  <a:srgbClr val="FFFFFF"/>
                </a:solidFill>
                <a:latin typeface="Verdana" panose="02020603050405020304" pitchFamily="2"/>
              </a:rPr>
              <a:t>2050 </a:t>
            </a:r>
          </a:p>
        </p:txBody>
      </p:sp>
      <p:sp>
        <p:nvSpPr>
          <p:cNvPr id="801" name="Tijdelijke aanduiding voor tekst 800"/>
          <p:cNvSpPr>
            <a:spLocks noGrp="1"/>
          </p:cNvSpPr>
          <p:nvPr>
            <p:ph type="body" idx="10"/>
          </p:nvPr>
        </p:nvSpPr>
        <p:spPr>
          <a:xfrm>
            <a:off x="6359525" y="1097280"/>
            <a:ext cx="342900" cy="1168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1050" b="1" spc="-180">
                <a:solidFill>
                  <a:srgbClr val="FFFFFF"/>
                </a:solidFill>
                <a:latin typeface="Verdana" panose="02020603050405020304" pitchFamily="2"/>
              </a:rPr>
              <a:t>2040 </a:t>
            </a:r>
          </a:p>
        </p:txBody>
      </p:sp>
      <p:sp>
        <p:nvSpPr>
          <p:cNvPr id="802" name="Tijdelijke aanduiding voor tekst 801"/>
          <p:cNvSpPr>
            <a:spLocks noGrp="1"/>
          </p:cNvSpPr>
          <p:nvPr>
            <p:ph type="body" idx="10"/>
          </p:nvPr>
        </p:nvSpPr>
        <p:spPr>
          <a:xfrm>
            <a:off x="4329430" y="1097280"/>
            <a:ext cx="340995" cy="11684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900"/>
              </a:lnSpc>
              <a:spcAft>
                <a:spcPts val="0"/>
              </a:spcAft>
            </a:pPr>
            <a:r>
              <a:rPr lang="nl-NL" sz="1050" b="1" spc="-180">
                <a:solidFill>
                  <a:srgbClr val="FFFFFF"/>
                </a:solidFill>
                <a:latin typeface="Verdana" panose="02020603050405020304" pitchFamily="2"/>
              </a:rPr>
              <a:t>2030 </a:t>
            </a:r>
          </a:p>
        </p:txBody>
      </p:sp>
      <p:sp>
        <p:nvSpPr>
          <p:cNvPr id="803" name="Tijdelijke aanduiding voor tekst 802"/>
          <p:cNvSpPr>
            <a:spLocks noGrp="1"/>
          </p:cNvSpPr>
          <p:nvPr>
            <p:ph type="body" idx="10"/>
          </p:nvPr>
        </p:nvSpPr>
        <p:spPr>
          <a:xfrm>
            <a:off x="4572000" y="1511300"/>
            <a:ext cx="2048510" cy="10477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700" spc="-10">
                <a:solidFill>
                  <a:srgbClr val="004265"/>
                </a:solidFill>
                <a:latin typeface="Verdana" panose="02020603050405020304" pitchFamily="2"/>
              </a:rPr>
              <a:t>Ontwerp/plan fase </a:t>
            </a:r>
            <a:r>
              <a:rPr lang="nl-NL" sz="500" spc="-10">
                <a:solidFill>
                  <a:srgbClr val="004265"/>
                </a:solidFill>
                <a:latin typeface="Verdana" panose="02020603050405020304" pitchFamily="2"/>
              </a:rPr>
              <a:t>2030-2032 </a:t>
            </a:r>
            <a:r>
              <a:rPr lang="nl-NL" sz="700" spc="-10">
                <a:solidFill>
                  <a:srgbClr val="004265"/>
                </a:solidFill>
                <a:latin typeface="Verdana" panose="02020603050405020304" pitchFamily="2"/>
              </a:rPr>
              <a:t>Bouwfase </a:t>
            </a:r>
            <a:r>
              <a:rPr lang="nl-NL" sz="500" spc="-10">
                <a:solidFill>
                  <a:srgbClr val="004265"/>
                </a:solidFill>
                <a:latin typeface="Verdana" panose="02020603050405020304" pitchFamily="2"/>
              </a:rPr>
              <a:t>2032-2036 </a:t>
            </a:r>
          </a:p>
        </p:txBody>
      </p:sp>
      <p:sp>
        <p:nvSpPr>
          <p:cNvPr id="804" name="Tijdelijke aanduiding voor tekst 803"/>
          <p:cNvSpPr>
            <a:spLocks noGrp="1"/>
          </p:cNvSpPr>
          <p:nvPr>
            <p:ph type="body" idx="10"/>
          </p:nvPr>
        </p:nvSpPr>
        <p:spPr>
          <a:xfrm>
            <a:off x="1101725" y="1515745"/>
            <a:ext cx="1924685" cy="23749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700" spc="0">
                <a:solidFill>
                  <a:srgbClr val="004265"/>
                </a:solidFill>
                <a:latin typeface="Verdana" panose="02020603050405020304" pitchFamily="2"/>
              </a:rPr>
              <a:t>Experimentfase </a:t>
            </a:r>
            <a:r>
              <a:rPr lang="nl-NL" sz="500" spc="0">
                <a:solidFill>
                  <a:srgbClr val="004265"/>
                </a:solidFill>
                <a:latin typeface="Verdana" panose="02020603050405020304" pitchFamily="2"/>
              </a:rPr>
              <a:t>2019-2030 </a:t>
            </a:r>
          </a:p>
          <a:p>
            <a:pPr marL="0" marR="0" indent="0" algn="l">
              <a:lnSpc>
                <a:spcPts val="900"/>
              </a:lnSpc>
              <a:spcBef>
                <a:spcPts val="175"/>
              </a:spcBef>
              <a:spcAft>
                <a:spcPts val="0"/>
              </a:spcAft>
            </a:pPr>
            <a:r>
              <a:rPr lang="nl-NL" sz="700" spc="-5">
                <a:solidFill>
                  <a:srgbClr val="004265"/>
                </a:solidFill>
                <a:latin typeface="Verdana" panose="02020603050405020304" pitchFamily="2"/>
              </a:rPr>
              <a:t>Overleg Stakeholders </a:t>
            </a:r>
            <a:r>
              <a:rPr lang="nl-NL" sz="500" spc="-5">
                <a:solidFill>
                  <a:srgbClr val="004265"/>
                </a:solidFill>
                <a:latin typeface="Verdana" panose="02020603050405020304" pitchFamily="2"/>
              </a:rPr>
              <a:t>2019-2023 </a:t>
            </a:r>
            <a:r>
              <a:rPr lang="nl-NL" sz="700" spc="-5">
                <a:solidFill>
                  <a:srgbClr val="004265"/>
                </a:solidFill>
                <a:latin typeface="Verdana" panose="02020603050405020304" pitchFamily="2"/>
              </a:rPr>
              <a:t>Aanleg </a:t>
            </a:r>
            <a:r>
              <a:rPr lang="nl-NL" sz="500" spc="-5">
                <a:solidFill>
                  <a:srgbClr val="004265"/>
                </a:solidFill>
                <a:latin typeface="Verdana" panose="02020603050405020304" pitchFamily="2"/>
              </a:rPr>
              <a:t>2024 </a:t>
            </a:r>
          </a:p>
        </p:txBody>
      </p:sp>
      <p:sp>
        <p:nvSpPr>
          <p:cNvPr id="805" name="Tijdelijke aanduiding voor tekst 804"/>
          <p:cNvSpPr>
            <a:spLocks noGrp="1"/>
          </p:cNvSpPr>
          <p:nvPr>
            <p:ph type="body" idx="10"/>
          </p:nvPr>
        </p:nvSpPr>
        <p:spPr>
          <a:xfrm>
            <a:off x="3369310" y="2754630"/>
            <a:ext cx="1714500" cy="1003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  <a:tabLst>
                <a:tab pos="1691640" algn="r"/>
              </a:tabLst>
            </a:pPr>
            <a:r>
              <a:rPr lang="nl-NL" sz="700" spc="0">
                <a:solidFill>
                  <a:srgbClr val="7F6000"/>
                </a:solidFill>
                <a:latin typeface="Verdana" panose="02020603050405020304" pitchFamily="2"/>
              </a:rPr>
              <a:t>Aanleg </a:t>
            </a:r>
            <a:r>
              <a:rPr lang="nl-NL" sz="500" spc="0">
                <a:solidFill>
                  <a:srgbClr val="7F6000"/>
                </a:solidFill>
                <a:latin typeface="Verdana" panose="02020603050405020304" pitchFamily="2"/>
              </a:rPr>
              <a:t>2023-2026 </a:t>
            </a:r>
            <a:r>
              <a:rPr lang="nl-NL" sz="700" spc="0">
                <a:solidFill>
                  <a:srgbClr val="7F6000"/>
                </a:solidFill>
                <a:latin typeface="Verdana" panose="02020603050405020304" pitchFamily="2"/>
              </a:rPr>
              <a:t>Ingebruikname </a:t>
            </a:r>
            <a:r>
              <a:rPr lang="nl-NL" sz="500" spc="0">
                <a:solidFill>
                  <a:srgbClr val="7F6000"/>
                </a:solidFill>
                <a:latin typeface="Verdana" panose="02020603050405020304" pitchFamily="2"/>
              </a:rPr>
              <a:t>2027 </a:t>
            </a:r>
          </a:p>
        </p:txBody>
      </p:sp>
      <p:sp>
        <p:nvSpPr>
          <p:cNvPr id="806" name="Tijdelijke aanduiding voor tekst 805"/>
          <p:cNvSpPr>
            <a:spLocks noGrp="1"/>
          </p:cNvSpPr>
          <p:nvPr>
            <p:ph type="body" idx="10"/>
          </p:nvPr>
        </p:nvSpPr>
        <p:spPr>
          <a:xfrm>
            <a:off x="1101725" y="2750185"/>
            <a:ext cx="1817370" cy="10477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700" spc="-5">
                <a:solidFill>
                  <a:srgbClr val="7F6000"/>
                </a:solidFill>
                <a:latin typeface="Verdana" panose="02020603050405020304" pitchFamily="2"/>
              </a:rPr>
              <a:t>Onderhandeling/Planning route </a:t>
            </a:r>
            <a:r>
              <a:rPr lang="nl-NL" sz="500" spc="-5">
                <a:solidFill>
                  <a:srgbClr val="7F6000"/>
                </a:solidFill>
                <a:latin typeface="Verdana" panose="02020603050405020304" pitchFamily="2"/>
              </a:rPr>
              <a:t>2019-2023 </a:t>
            </a:r>
          </a:p>
        </p:txBody>
      </p:sp>
      <p:sp>
        <p:nvSpPr>
          <p:cNvPr id="807" name="Tijdelijke aanduiding voor tekst 806"/>
          <p:cNvSpPr>
            <a:spLocks noGrp="1"/>
          </p:cNvSpPr>
          <p:nvPr>
            <p:ph type="body" idx="10"/>
          </p:nvPr>
        </p:nvSpPr>
        <p:spPr>
          <a:xfrm>
            <a:off x="1101725" y="3257550"/>
            <a:ext cx="2128520" cy="958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  <a:tabLst>
                <a:tab pos="2103120" algn="r"/>
              </a:tabLst>
            </a:pP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Onderhandeling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2019-2023 </a:t>
            </a: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Aanleg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2023</a:t>
            </a:r>
            <a:r>
              <a:rPr lang="nl-NL" sz="500" spc="0" baseline="30000">
                <a:solidFill>
                  <a:srgbClr val="000000"/>
                </a:solidFill>
                <a:latin typeface="Verdana" panose="02020603050405020304" pitchFamily="2"/>
              </a:rPr>
              <a:t>-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2028 </a:t>
            </a:r>
          </a:p>
        </p:txBody>
      </p:sp>
      <p:sp>
        <p:nvSpPr>
          <p:cNvPr id="808" name="Tijdelijke aanduiding voor tekst 807"/>
          <p:cNvSpPr>
            <a:spLocks noGrp="1"/>
          </p:cNvSpPr>
          <p:nvPr>
            <p:ph type="body" idx="10"/>
          </p:nvPr>
        </p:nvSpPr>
        <p:spPr>
          <a:xfrm>
            <a:off x="1101725" y="3531870"/>
            <a:ext cx="1565910" cy="958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700" spc="-15">
                <a:solidFill>
                  <a:srgbClr val="000000"/>
                </a:solidFill>
                <a:latin typeface="Verdana" panose="02020603050405020304" pitchFamily="2"/>
              </a:rPr>
              <a:t>Onderzoek mogelijkheden </a:t>
            </a:r>
            <a:r>
              <a:rPr lang="nl-NL" sz="500" spc="-15">
                <a:solidFill>
                  <a:srgbClr val="000000"/>
                </a:solidFill>
                <a:latin typeface="Verdana" panose="02020603050405020304" pitchFamily="2"/>
              </a:rPr>
              <a:t>2019-2028 </a:t>
            </a:r>
          </a:p>
        </p:txBody>
      </p:sp>
      <p:sp>
        <p:nvSpPr>
          <p:cNvPr id="809" name="Tijdelijke aanduiding voor tekst 808"/>
          <p:cNvSpPr>
            <a:spLocks noGrp="1"/>
          </p:cNvSpPr>
          <p:nvPr>
            <p:ph type="body" idx="10"/>
          </p:nvPr>
        </p:nvSpPr>
        <p:spPr>
          <a:xfrm>
            <a:off x="4439285" y="3531870"/>
            <a:ext cx="3282950" cy="958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Onderhandeling omwoners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2028-2032 </a:t>
            </a: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Realisatie overloopgebied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2032 - 2050 </a:t>
            </a:r>
          </a:p>
        </p:txBody>
      </p:sp>
      <p:sp>
        <p:nvSpPr>
          <p:cNvPr id="810" name="Tijdelijke aanduiding voor tekst 809"/>
          <p:cNvSpPr>
            <a:spLocks noGrp="1"/>
          </p:cNvSpPr>
          <p:nvPr>
            <p:ph type="body" idx="10"/>
          </p:nvPr>
        </p:nvSpPr>
        <p:spPr>
          <a:xfrm>
            <a:off x="80010" y="5260340"/>
            <a:ext cx="692785" cy="630555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nl-NL" sz="700" spc="-35">
                <a:solidFill>
                  <a:srgbClr val="843C0C"/>
                </a:solidFill>
                <a:latin typeface="Verdana" panose="02020603050405020304" pitchFamily="2"/>
              </a:rPr>
              <a:t>Recreatieplas / waterrecreatie Historische route Volkstuintjes </a:t>
            </a:r>
          </a:p>
        </p:txBody>
      </p:sp>
      <p:sp>
        <p:nvSpPr>
          <p:cNvPr id="811" name="Tijdelijke aanduiding voor tekst 810"/>
          <p:cNvSpPr>
            <a:spLocks noGrp="1"/>
          </p:cNvSpPr>
          <p:nvPr>
            <p:ph type="body" idx="10"/>
          </p:nvPr>
        </p:nvSpPr>
        <p:spPr>
          <a:xfrm>
            <a:off x="1042670" y="6487795"/>
            <a:ext cx="1428750" cy="6413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nl-NL" sz="700" b="1" spc="15">
                <a:solidFill>
                  <a:srgbClr val="18A617"/>
                </a:solidFill>
                <a:latin typeface="Verdana" panose="02020603050405020304" pitchFamily="2"/>
              </a:rPr>
              <a:t>UNIVERSITY &amp; RESEARCH </a:t>
            </a:r>
          </a:p>
        </p:txBody>
      </p:sp>
      <p:sp>
        <p:nvSpPr>
          <p:cNvPr id="812" name="Tijdelijke aanduiding voor tekst 811"/>
          <p:cNvSpPr>
            <a:spLocks noGrp="1"/>
          </p:cNvSpPr>
          <p:nvPr>
            <p:ph type="body" idx="10"/>
          </p:nvPr>
        </p:nvSpPr>
        <p:spPr>
          <a:xfrm>
            <a:off x="414020" y="6270625"/>
            <a:ext cx="2057400" cy="21717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25000" lnSpcReduction="20000"/>
          </a:bodyPr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</a:pPr>
            <a:r>
              <a:rPr lang="nl-NL" sz="3350" b="1" spc="150" baseline="-25000">
                <a:solidFill>
                  <a:srgbClr val="587644"/>
                </a:solidFill>
                <a:latin typeface="Verdana" panose="02020603050405020304" pitchFamily="2"/>
              </a:rPr>
              <a:t>jar</a:t>
            </a:r>
            <a:r>
              <a:rPr lang="nl-NL" sz="1050" b="1" spc="150">
                <a:solidFill>
                  <a:srgbClr val="004265"/>
                </a:solidFill>
                <a:latin typeface="Verdana" panose="02020603050405020304" pitchFamily="2"/>
              </a:rPr>
              <a:t> WAGENINGEN </a:t>
            </a:r>
          </a:p>
        </p:txBody>
      </p:sp>
      <p:sp>
        <p:nvSpPr>
          <p:cNvPr id="815" name="Tijdelijke aanduiding voor tekst 814"/>
          <p:cNvSpPr>
            <a:spLocks noGrp="1"/>
          </p:cNvSpPr>
          <p:nvPr>
            <p:ph type="body" idx="10"/>
          </p:nvPr>
        </p:nvSpPr>
        <p:spPr>
          <a:xfrm>
            <a:off x="1021715" y="871220"/>
            <a:ext cx="661035" cy="150495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nl-NL" sz="1050" b="1" spc="-80">
                <a:solidFill>
                  <a:srgbClr val="000000"/>
                </a:solidFill>
                <a:latin typeface="Verdana" panose="02020603050405020304" pitchFamily="2"/>
              </a:rPr>
              <a:t>Actieplan </a:t>
            </a:r>
          </a:p>
        </p:txBody>
      </p:sp>
      <p:sp>
        <p:nvSpPr>
          <p:cNvPr id="816" name="Tijdelijke aanduiding voor tekst 815"/>
          <p:cNvSpPr>
            <a:spLocks noGrp="1"/>
          </p:cNvSpPr>
          <p:nvPr>
            <p:ph type="body" idx="10"/>
          </p:nvPr>
        </p:nvSpPr>
        <p:spPr>
          <a:xfrm>
            <a:off x="1060450" y="1337310"/>
            <a:ext cx="864235" cy="114300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nl-NL" sz="800" b="1" spc="-55">
                <a:solidFill>
                  <a:srgbClr val="004265"/>
                </a:solidFill>
                <a:latin typeface="Verdana" panose="02020603050405020304" pitchFamily="2"/>
              </a:rPr>
              <a:t>Energietransitie </a:t>
            </a:r>
          </a:p>
        </p:txBody>
      </p:sp>
      <p:sp>
        <p:nvSpPr>
          <p:cNvPr id="817" name="Tijdelijke aanduiding voor tekst 816"/>
          <p:cNvSpPr>
            <a:spLocks noGrp="1"/>
          </p:cNvSpPr>
          <p:nvPr>
            <p:ph type="body" idx="10"/>
          </p:nvPr>
        </p:nvSpPr>
        <p:spPr>
          <a:xfrm>
            <a:off x="1058545" y="2283460"/>
            <a:ext cx="537210" cy="96520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00" b="1" spc="-50">
                <a:solidFill>
                  <a:srgbClr val="7F6000"/>
                </a:solidFill>
                <a:latin typeface="Verdana" panose="02020603050405020304" pitchFamily="2"/>
              </a:rPr>
              <a:t>Mobiliteit </a:t>
            </a:r>
          </a:p>
        </p:txBody>
      </p:sp>
      <p:sp>
        <p:nvSpPr>
          <p:cNvPr id="818" name="Tijdelijke aanduiding voor tekst 817"/>
          <p:cNvSpPr>
            <a:spLocks noGrp="1"/>
          </p:cNvSpPr>
          <p:nvPr>
            <p:ph type="body" idx="10"/>
          </p:nvPr>
        </p:nvSpPr>
        <p:spPr>
          <a:xfrm>
            <a:off x="1058545" y="3006090"/>
            <a:ext cx="1074420" cy="118745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800" b="1" spc="-50">
                <a:solidFill>
                  <a:srgbClr val="000000"/>
                </a:solidFill>
                <a:latin typeface="Verdana" panose="02020603050405020304" pitchFamily="2"/>
              </a:rPr>
              <a:t>Klimaatverandering </a:t>
            </a:r>
          </a:p>
        </p:txBody>
      </p:sp>
      <p:sp>
        <p:nvSpPr>
          <p:cNvPr id="819" name="Tijdelijke aanduiding voor tekst 818"/>
          <p:cNvSpPr>
            <a:spLocks noGrp="1"/>
          </p:cNvSpPr>
          <p:nvPr>
            <p:ph type="body" idx="10"/>
          </p:nvPr>
        </p:nvSpPr>
        <p:spPr>
          <a:xfrm>
            <a:off x="1049020" y="3952240"/>
            <a:ext cx="996950" cy="96520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00" b="1" spc="-50">
                <a:solidFill>
                  <a:srgbClr val="000000"/>
                </a:solidFill>
                <a:latin typeface="Verdana" panose="02020603050405020304" pitchFamily="2"/>
              </a:rPr>
              <a:t>Wonen en werken </a:t>
            </a:r>
          </a:p>
        </p:txBody>
      </p:sp>
      <p:sp>
        <p:nvSpPr>
          <p:cNvPr id="820" name="Tijdelijke aanduiding voor tekst 819"/>
          <p:cNvSpPr>
            <a:spLocks noGrp="1"/>
          </p:cNvSpPr>
          <p:nvPr>
            <p:ph type="body" idx="10"/>
          </p:nvPr>
        </p:nvSpPr>
        <p:spPr>
          <a:xfrm>
            <a:off x="1021715" y="4114800"/>
            <a:ext cx="7669530" cy="786130"/>
          </a:xfrm>
          <a:prstGeom prst="rect">
            <a:avLst/>
          </a:prstGeom>
          <a:solidFill>
            <a:srgbClr val="FFFFFF"/>
          </a:solidFill>
          <a:ln w="15875" cmpd="sng">
            <a:solidFill>
              <a:srgbClr val="525252"/>
            </a:solidFill>
            <a:prstDash val="solid"/>
          </a:ln>
        </p:spPr>
        <p:txBody>
          <a:bodyPr vert="horz" lIns="0" tIns="42545" rIns="0" bIns="0" anchor="t"/>
          <a:lstStyle/>
          <a:p>
            <a:pPr marL="4572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700" spc="10">
                <a:solidFill>
                  <a:srgbClr val="000000"/>
                </a:solidFill>
                <a:latin typeface="Verdana" panose="02020603050405020304" pitchFamily="2"/>
              </a:rPr>
              <a:t>Onderzoek potentiegebieden </a:t>
            </a:r>
            <a:r>
              <a:rPr lang="nl-NL" sz="500" spc="10">
                <a:solidFill>
                  <a:srgbClr val="000000"/>
                </a:solidFill>
                <a:latin typeface="Verdana" panose="02020603050405020304" pitchFamily="2"/>
              </a:rPr>
              <a:t>2019-2024 </a:t>
            </a:r>
            <a:r>
              <a:rPr lang="nl-NL" sz="700" spc="10">
                <a:solidFill>
                  <a:srgbClr val="000000"/>
                </a:solidFill>
                <a:latin typeface="Verdana" panose="02020603050405020304" pitchFamily="2"/>
              </a:rPr>
              <a:t>Buurtonderhandelingen </a:t>
            </a:r>
            <a:r>
              <a:rPr lang="nl-NL" sz="500" spc="10">
                <a:solidFill>
                  <a:srgbClr val="000000"/>
                </a:solidFill>
                <a:latin typeface="Verdana" panose="02020603050405020304" pitchFamily="2"/>
              </a:rPr>
              <a:t>2024-2027 </a:t>
            </a:r>
            <a:r>
              <a:rPr lang="nl-NL" sz="700" spc="10">
                <a:solidFill>
                  <a:srgbClr val="000000"/>
                </a:solidFill>
                <a:latin typeface="Verdana" panose="02020603050405020304" pitchFamily="2"/>
              </a:rPr>
              <a:t>Realiseren nieuwbouw </a:t>
            </a:r>
            <a:r>
              <a:rPr lang="nl-NL" sz="500" spc="10">
                <a:solidFill>
                  <a:srgbClr val="000000"/>
                </a:solidFill>
                <a:latin typeface="Verdana" panose="02020603050405020304" pitchFamily="2"/>
              </a:rPr>
              <a:t>2027-&gt; </a:t>
            </a:r>
          </a:p>
          <a:p>
            <a:pPr marL="45720" marR="0" indent="0" algn="l">
              <a:lnSpc>
                <a:spcPts val="900"/>
              </a:lnSpc>
              <a:spcBef>
                <a:spcPts val="860"/>
              </a:spcBef>
              <a:spcAft>
                <a:spcPts val="0"/>
              </a:spcAft>
            </a:pP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Onderzoek vraag &amp; aanbod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2019-2025 </a:t>
            </a: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Onderzoek naar locaties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2025-2026 </a:t>
            </a: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Stakeholder overleg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2026-2028 </a:t>
            </a: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Realisatie bedrijventerrein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2026-2035 </a:t>
            </a:r>
          </a:p>
          <a:p>
            <a:pPr marL="45720" marR="0" indent="0" algn="l">
              <a:lnSpc>
                <a:spcPts val="900"/>
              </a:lnSpc>
              <a:spcBef>
                <a:spcPts val="930"/>
              </a:spcBef>
              <a:spcAft>
                <a:spcPts val="1075"/>
              </a:spcAft>
            </a:pP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Onderzoek vraag &amp; aanbod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2019-2022 </a:t>
            </a: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Onderzoek potentiegebieden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2022-2023 </a:t>
            </a:r>
            <a:r>
              <a:rPr lang="nl-NL" sz="700" spc="5">
                <a:solidFill>
                  <a:srgbClr val="000000"/>
                </a:solidFill>
                <a:latin typeface="Verdana" panose="02020603050405020304" pitchFamily="2"/>
              </a:rPr>
              <a:t>Realisatie </a:t>
            </a:r>
            <a:r>
              <a:rPr lang="nl-NL" sz="500" spc="5">
                <a:solidFill>
                  <a:srgbClr val="000000"/>
                </a:solidFill>
                <a:latin typeface="Verdana" panose="02020603050405020304" pitchFamily="2"/>
              </a:rPr>
              <a:t>2023 -2025 </a:t>
            </a:r>
          </a:p>
        </p:txBody>
      </p:sp>
      <p:sp>
        <p:nvSpPr>
          <p:cNvPr id="821" name="Tijdelijke aanduiding voor tekst 820"/>
          <p:cNvSpPr>
            <a:spLocks noGrp="1"/>
          </p:cNvSpPr>
          <p:nvPr>
            <p:ph type="body" idx="10"/>
          </p:nvPr>
        </p:nvSpPr>
        <p:spPr>
          <a:xfrm>
            <a:off x="80010" y="1504315"/>
            <a:ext cx="626110" cy="637540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nl-NL" sz="700" spc="-40">
                <a:solidFill>
                  <a:srgbClr val="004265"/>
                </a:solidFill>
                <a:latin typeface="Verdana" panose="02020603050405020304" pitchFamily="2"/>
              </a:rPr>
              <a:t>Blauwe energie Windmolens </a:t>
            </a:r>
          </a:p>
          <a:p>
            <a:pPr marL="0" marR="0" indent="0" algn="l">
              <a:lnSpc>
                <a:spcPts val="900"/>
              </a:lnSpc>
              <a:spcBef>
                <a:spcPts val="435"/>
              </a:spcBef>
              <a:spcAft>
                <a:spcPts val="0"/>
              </a:spcAft>
            </a:pPr>
            <a:r>
              <a:rPr lang="nl-NL" sz="700" spc="-45">
                <a:solidFill>
                  <a:srgbClr val="004265"/>
                </a:solidFill>
                <a:latin typeface="Verdana" panose="02020603050405020304" pitchFamily="2"/>
              </a:rPr>
              <a:t>Zonnepanelen </a:t>
            </a:r>
          </a:p>
          <a:p>
            <a:pPr marL="0" marR="0" indent="0" algn="l">
              <a:lnSpc>
                <a:spcPts val="900"/>
              </a:lnSpc>
              <a:spcBef>
                <a:spcPts val="100"/>
              </a:spcBef>
              <a:spcAft>
                <a:spcPts val="0"/>
              </a:spcAft>
            </a:pPr>
            <a:r>
              <a:rPr lang="nl-NL" sz="700" spc="-50">
                <a:solidFill>
                  <a:srgbClr val="004265"/>
                </a:solidFill>
                <a:latin typeface="Verdana" panose="02020603050405020304" pitchFamily="2"/>
              </a:rPr>
              <a:t>- Kassen </a:t>
            </a:r>
          </a:p>
          <a:p>
            <a:pPr marL="0" marR="0" indent="0" algn="l">
              <a:lnSpc>
                <a:spcPts val="800"/>
              </a:lnSpc>
              <a:spcBef>
                <a:spcPts val="40"/>
              </a:spcBef>
              <a:spcAft>
                <a:spcPts val="0"/>
              </a:spcAft>
            </a:pPr>
            <a:r>
              <a:rPr lang="nl-NL" sz="700" spc="-40">
                <a:solidFill>
                  <a:srgbClr val="004265"/>
                </a:solidFill>
                <a:latin typeface="Verdana" panose="02020603050405020304" pitchFamily="2"/>
              </a:rPr>
              <a:t>- Huizen </a:t>
            </a:r>
          </a:p>
        </p:txBody>
      </p:sp>
      <p:sp>
        <p:nvSpPr>
          <p:cNvPr id="822" name="Tijdelijke aanduiding voor tekst 821"/>
          <p:cNvSpPr>
            <a:spLocks noGrp="1"/>
          </p:cNvSpPr>
          <p:nvPr>
            <p:ph type="body" idx="10"/>
          </p:nvPr>
        </p:nvSpPr>
        <p:spPr>
          <a:xfrm>
            <a:off x="80010" y="2534920"/>
            <a:ext cx="761365" cy="2194560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nl-NL" sz="700" spc="-30">
                <a:solidFill>
                  <a:srgbClr val="7F6000"/>
                </a:solidFill>
                <a:latin typeface="Verdana" panose="02020603050405020304" pitchFamily="2"/>
              </a:rPr>
              <a:t>Openbaar vervoer Fietssnelwegen </a:t>
            </a:r>
          </a:p>
          <a:p>
            <a:pPr marL="0" marR="0" indent="0" algn="l">
              <a:lnSpc>
                <a:spcPts val="900"/>
              </a:lnSpc>
              <a:spcBef>
                <a:spcPts val="3165"/>
              </a:spcBef>
              <a:spcAft>
                <a:spcPts val="0"/>
              </a:spcAft>
            </a:pPr>
            <a:r>
              <a:rPr lang="nl-NL" sz="700" spc="-20">
                <a:solidFill>
                  <a:srgbClr val="000000"/>
                </a:solidFill>
                <a:latin typeface="Verdana" panose="02020603050405020304" pitchFamily="2"/>
              </a:rPr>
              <a:t>Wadi's </a:t>
            </a:r>
          </a:p>
          <a:p>
            <a:pPr marL="0" marR="0" indent="0" algn="l">
              <a:lnSpc>
                <a:spcPts val="1900"/>
              </a:lnSpc>
              <a:spcBef>
                <a:spcPts val="30"/>
              </a:spcBef>
              <a:spcAft>
                <a:spcPts val="0"/>
              </a:spcAft>
            </a:pPr>
            <a:r>
              <a:rPr lang="nl-NL" sz="700" spc="-40">
                <a:solidFill>
                  <a:srgbClr val="000000"/>
                </a:solidFill>
                <a:latin typeface="Verdana" panose="02020603050405020304" pitchFamily="2"/>
              </a:rPr>
              <a:t>Overloopgebied Gewasverandering </a:t>
            </a:r>
          </a:p>
          <a:p>
            <a:pPr marL="0" marR="0" indent="0" algn="l">
              <a:lnSpc>
                <a:spcPts val="900"/>
              </a:lnSpc>
              <a:spcBef>
                <a:spcPts val="2445"/>
              </a:spcBef>
              <a:spcAft>
                <a:spcPts val="0"/>
              </a:spcAft>
            </a:pPr>
            <a:r>
              <a:rPr lang="nl-NL" sz="700" spc="-30">
                <a:solidFill>
                  <a:srgbClr val="000000"/>
                </a:solidFill>
                <a:latin typeface="Verdana" panose="02020603050405020304" pitchFamily="2"/>
              </a:rPr>
              <a:t>Bouwgebieden </a:t>
            </a:r>
          </a:p>
          <a:p>
            <a:pPr marL="0" marR="0" indent="0" algn="l">
              <a:lnSpc>
                <a:spcPts val="900"/>
              </a:lnSpc>
              <a:spcBef>
                <a:spcPts val="710"/>
              </a:spcBef>
              <a:spcAft>
                <a:spcPts val="0"/>
              </a:spcAft>
            </a:pP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Bedrijventerrein research </a:t>
            </a:r>
          </a:p>
          <a:p>
            <a:pPr marL="0" marR="0" indent="0" algn="l">
              <a:lnSpc>
                <a:spcPts val="800"/>
              </a:lnSpc>
              <a:spcBef>
                <a:spcPts val="215"/>
              </a:spcBef>
              <a:spcAft>
                <a:spcPts val="0"/>
              </a:spcAft>
            </a:pPr>
            <a:r>
              <a:rPr lang="nl-NL" sz="700" spc="-35">
                <a:solidFill>
                  <a:srgbClr val="000000"/>
                </a:solidFill>
                <a:latin typeface="Verdana" panose="02020603050405020304" pitchFamily="2"/>
              </a:rPr>
              <a:t>Lokale winkels </a:t>
            </a:r>
          </a:p>
        </p:txBody>
      </p:sp>
      <p:sp>
        <p:nvSpPr>
          <p:cNvPr id="823" name="Tijdelijke aanduiding voor tekst 822"/>
          <p:cNvSpPr>
            <a:spLocks noGrp="1"/>
          </p:cNvSpPr>
          <p:nvPr>
            <p:ph type="body" idx="10"/>
          </p:nvPr>
        </p:nvSpPr>
        <p:spPr>
          <a:xfrm>
            <a:off x="1056005" y="4969510"/>
            <a:ext cx="507365" cy="89535"/>
          </a:xfrm>
          <a:prstGeom prst="rect">
            <a:avLst/>
          </a:prstGeom>
          <a:solidFill>
            <a:srgbClr val="C6DFB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800" b="1" spc="-85">
                <a:solidFill>
                  <a:srgbClr val="7F6000"/>
                </a:solidFill>
                <a:latin typeface="Verdana" panose="02020603050405020304" pitchFamily="2"/>
              </a:rPr>
              <a:t>Recreatie </a:t>
            </a:r>
          </a:p>
        </p:txBody>
      </p:sp>
      <p:sp>
        <p:nvSpPr>
          <p:cNvPr id="824" name="Tijdelijke aanduiding voor tekst 823"/>
          <p:cNvSpPr>
            <a:spLocks noGrp="1"/>
          </p:cNvSpPr>
          <p:nvPr>
            <p:ph type="body" idx="10"/>
          </p:nvPr>
        </p:nvSpPr>
        <p:spPr>
          <a:xfrm>
            <a:off x="8808085" y="6398260"/>
            <a:ext cx="141605" cy="9652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550" b="1" spc="-70">
                <a:solidFill>
                  <a:srgbClr val="004265"/>
                </a:solidFill>
                <a:latin typeface="Verdana" panose="02020603050405020304" pitchFamily="2"/>
              </a:rPr>
              <a:t>82 </a:t>
            </a:r>
          </a:p>
        </p:txBody>
      </p:sp>
      <p:sp>
        <p:nvSpPr>
          <p:cNvPr id="825" name="Tijdelijke aanduiding voor tekst 824"/>
          <p:cNvSpPr>
            <a:spLocks noGrp="1"/>
          </p:cNvSpPr>
          <p:nvPr>
            <p:ph type="body" idx="10"/>
          </p:nvPr>
        </p:nvSpPr>
        <p:spPr>
          <a:xfrm>
            <a:off x="1101725" y="5246370"/>
            <a:ext cx="6880860" cy="9588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Onderzoek potentiegebied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2019-2025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Onderhandeling Staatsbosbeheer en Waterschap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2025-2028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Realisatie waterplas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2028-2037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Realisatie watersport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2037-2040 </a:t>
            </a:r>
          </a:p>
        </p:txBody>
      </p:sp>
      <p:sp>
        <p:nvSpPr>
          <p:cNvPr id="826" name="Tijdelijke aanduiding voor tekst 825"/>
          <p:cNvSpPr>
            <a:spLocks noGrp="1"/>
          </p:cNvSpPr>
          <p:nvPr>
            <p:ph type="body" idx="10"/>
          </p:nvPr>
        </p:nvSpPr>
        <p:spPr>
          <a:xfrm>
            <a:off x="1101725" y="5534660"/>
            <a:ext cx="6419215" cy="10477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  <a:tabLst>
                <a:tab pos="3154680" algn="l"/>
                <a:tab pos="6400800" algn="r"/>
              </a:tabLst>
            </a:pP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Onderhandelen fietspad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2019-2023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Aanleg fietsroute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2023-2028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Route onderzoek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2028-2032 </a:t>
            </a:r>
            <a:r>
              <a:rPr lang="nl-NL" sz="700" spc="0">
                <a:solidFill>
                  <a:srgbClr val="843C0C"/>
                </a:solidFill>
                <a:latin typeface="Verdana" panose="02020603050405020304" pitchFamily="2"/>
              </a:rPr>
              <a:t>Ingebruikname / Reclamecampagne </a:t>
            </a:r>
            <a:r>
              <a:rPr lang="nl-NL" sz="500" spc="0">
                <a:solidFill>
                  <a:srgbClr val="843C0C"/>
                </a:solidFill>
                <a:latin typeface="Verdana" panose="02020603050405020304" pitchFamily="2"/>
              </a:rPr>
              <a:t>2032 -&gt; </a:t>
            </a:r>
          </a:p>
        </p:txBody>
      </p:sp>
      <p:sp>
        <p:nvSpPr>
          <p:cNvPr id="827" name="Tijdelijke aanduiding voor tekst 826"/>
          <p:cNvSpPr>
            <a:spLocks noGrp="1"/>
          </p:cNvSpPr>
          <p:nvPr>
            <p:ph type="body" idx="10"/>
          </p:nvPr>
        </p:nvSpPr>
        <p:spPr>
          <a:xfrm>
            <a:off x="1101725" y="5767705"/>
            <a:ext cx="3161665" cy="1003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700" spc="10">
                <a:solidFill>
                  <a:srgbClr val="843C0C"/>
                </a:solidFill>
                <a:latin typeface="Verdana" panose="02020603050405020304" pitchFamily="2"/>
              </a:rPr>
              <a:t>Onderzoek potentiegebied </a:t>
            </a:r>
            <a:r>
              <a:rPr lang="nl-NL" sz="500" spc="10">
                <a:solidFill>
                  <a:srgbClr val="843C0C"/>
                </a:solidFill>
                <a:latin typeface="Verdana" panose="02020603050405020304" pitchFamily="2"/>
              </a:rPr>
              <a:t>2019-2023 </a:t>
            </a:r>
            <a:r>
              <a:rPr lang="nl-NL" sz="700" spc="10">
                <a:solidFill>
                  <a:srgbClr val="843C0C"/>
                </a:solidFill>
                <a:latin typeface="Verdana" panose="02020603050405020304" pitchFamily="2"/>
              </a:rPr>
              <a:t>Aanleg </a:t>
            </a:r>
            <a:r>
              <a:rPr lang="nl-NL" sz="500" spc="10">
                <a:solidFill>
                  <a:srgbClr val="843C0C"/>
                </a:solidFill>
                <a:latin typeface="Verdana" panose="02020603050405020304" pitchFamily="2"/>
              </a:rPr>
              <a:t>2023-2024 Ingebruikname 2025 </a:t>
            </a:r>
          </a:p>
        </p:txBody>
      </p:sp>
      <p:sp>
        <p:nvSpPr>
          <p:cNvPr id="828" name="Tijdelijke aanduiding voor tekst 827"/>
          <p:cNvSpPr>
            <a:spLocks noGrp="1"/>
          </p:cNvSpPr>
          <p:nvPr>
            <p:ph type="body" idx="10"/>
          </p:nvPr>
        </p:nvSpPr>
        <p:spPr>
          <a:xfrm>
            <a:off x="1101725" y="1927225"/>
            <a:ext cx="4263390" cy="23749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  <a:tabLst>
                <a:tab pos="1874520" algn="l"/>
                <a:tab pos="4251960" algn="r"/>
              </a:tabLst>
            </a:pPr>
            <a:r>
              <a:rPr lang="nl-NL" sz="700" spc="0">
                <a:solidFill>
                  <a:srgbClr val="004265"/>
                </a:solidFill>
                <a:latin typeface="Verdana" panose="02020603050405020304" pitchFamily="2"/>
              </a:rPr>
              <a:t>Experimentfase </a:t>
            </a:r>
            <a:r>
              <a:rPr lang="nl-NL" sz="500" spc="0">
                <a:solidFill>
                  <a:srgbClr val="004265"/>
                </a:solidFill>
                <a:latin typeface="Verdana" panose="02020603050405020304" pitchFamily="2"/>
              </a:rPr>
              <a:t>2019-2027 </a:t>
            </a:r>
            <a:r>
              <a:rPr lang="nl-NL" sz="700" spc="0">
                <a:solidFill>
                  <a:srgbClr val="004265"/>
                </a:solidFill>
                <a:latin typeface="Verdana" panose="02020603050405020304" pitchFamily="2"/>
              </a:rPr>
              <a:t>Onderhandelingen </a:t>
            </a:r>
            <a:r>
              <a:rPr lang="nl-NL" sz="500" spc="0">
                <a:solidFill>
                  <a:srgbClr val="004265"/>
                </a:solidFill>
                <a:latin typeface="Verdana" panose="02020603050405020304" pitchFamily="2"/>
              </a:rPr>
              <a:t>2027-2030 </a:t>
            </a:r>
            <a:r>
              <a:rPr lang="nl-NL" sz="700" spc="0">
                <a:solidFill>
                  <a:srgbClr val="004265"/>
                </a:solidFill>
                <a:latin typeface="Verdana" panose="02020603050405020304" pitchFamily="2"/>
              </a:rPr>
              <a:t>Aanlegfase </a:t>
            </a:r>
            <a:r>
              <a:rPr lang="nl-NL" sz="600" spc="0">
                <a:solidFill>
                  <a:srgbClr val="004265"/>
                </a:solidFill>
                <a:latin typeface="Verdana" panose="02020603050405020304" pitchFamily="2"/>
              </a:rPr>
              <a:t>2030 -&gt; </a:t>
            </a:r>
          </a:p>
          <a:p>
            <a:pPr marL="0" marR="0" indent="0" algn="l">
              <a:lnSpc>
                <a:spcPts val="900"/>
              </a:lnSpc>
              <a:spcBef>
                <a:spcPts val="175"/>
              </a:spcBef>
              <a:spcAft>
                <a:spcPts val="0"/>
              </a:spcAft>
            </a:pPr>
            <a:r>
              <a:rPr lang="nl-NL" sz="700" spc="-5">
                <a:solidFill>
                  <a:srgbClr val="004265"/>
                </a:solidFill>
                <a:latin typeface="Verdana" panose="02020603050405020304" pitchFamily="2"/>
              </a:rPr>
              <a:t>Onderhandeling </a:t>
            </a:r>
            <a:r>
              <a:rPr lang="nl-NL" sz="500" spc="-5">
                <a:solidFill>
                  <a:srgbClr val="004265"/>
                </a:solidFill>
                <a:latin typeface="Verdana" panose="02020603050405020304" pitchFamily="2"/>
              </a:rPr>
              <a:t>2019-2023 </a:t>
            </a:r>
            <a:r>
              <a:rPr lang="nl-NL" sz="700" spc="-5">
                <a:solidFill>
                  <a:srgbClr val="004265"/>
                </a:solidFill>
                <a:latin typeface="Verdana" panose="02020603050405020304" pitchFamily="2"/>
              </a:rPr>
              <a:t>Aanleg op bestaande huizen </a:t>
            </a:r>
            <a:r>
              <a:rPr lang="nl-NL" sz="500" spc="-5">
                <a:solidFill>
                  <a:srgbClr val="004265"/>
                </a:solidFill>
                <a:latin typeface="Verdana" panose="02020603050405020304" pitchFamily="2"/>
              </a:rPr>
              <a:t>2024 </a:t>
            </a:r>
            <a:r>
              <a:rPr lang="nl-NL" sz="700" spc="-5">
                <a:solidFill>
                  <a:srgbClr val="004265"/>
                </a:solidFill>
                <a:latin typeface="Verdana" panose="02020603050405020304" pitchFamily="2"/>
              </a:rPr>
              <a:t>Aanleg op nieuwbouwhuizen </a:t>
            </a:r>
            <a:r>
              <a:rPr lang="nl-NL" sz="600" spc="-5">
                <a:solidFill>
                  <a:srgbClr val="004265"/>
                </a:solidFill>
                <a:latin typeface="Verdana" panose="02020603050405020304" pitchFamily="2"/>
              </a:rPr>
              <a:t>2025—&gt; </a:t>
            </a:r>
          </a:p>
        </p:txBody>
      </p:sp>
      <p:sp>
        <p:nvSpPr>
          <p:cNvPr id="829" name="Tijdelijke aanduiding voor tekst 828"/>
          <p:cNvSpPr>
            <a:spLocks noGrp="1"/>
          </p:cNvSpPr>
          <p:nvPr>
            <p:ph type="body" idx="10"/>
          </p:nvPr>
        </p:nvSpPr>
        <p:spPr>
          <a:xfrm>
            <a:off x="1099820" y="2530475"/>
            <a:ext cx="2898140" cy="100965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700" spc="0">
                <a:solidFill>
                  <a:srgbClr val="7F6000"/>
                </a:solidFill>
                <a:latin typeface="Verdana" panose="02020603050405020304" pitchFamily="2"/>
              </a:rPr>
              <a:t>Vrijwilligers regelen </a:t>
            </a:r>
            <a:r>
              <a:rPr lang="nl-NL" sz="500" spc="0">
                <a:solidFill>
                  <a:srgbClr val="7F6000"/>
                </a:solidFill>
                <a:latin typeface="Verdana" panose="02020603050405020304" pitchFamily="2"/>
              </a:rPr>
              <a:t>2019-2021 </a:t>
            </a:r>
            <a:r>
              <a:rPr lang="nl-NL" sz="700" spc="0">
                <a:solidFill>
                  <a:srgbClr val="7F6000"/>
                </a:solidFill>
                <a:latin typeface="Verdana" panose="02020603050405020304" pitchFamily="2"/>
              </a:rPr>
              <a:t>Begin rijden nieuwe diensten </a:t>
            </a:r>
            <a:r>
              <a:rPr lang="nl-NL" sz="500" spc="0">
                <a:solidFill>
                  <a:srgbClr val="7F6000"/>
                </a:solidFill>
                <a:latin typeface="Verdana" panose="02020603050405020304" pitchFamily="2"/>
              </a:rPr>
              <a:t>2022 </a:t>
            </a:r>
          </a:p>
        </p:txBody>
      </p:sp>
      <p:sp>
        <p:nvSpPr>
          <p:cNvPr id="830" name="Tijdelijke aanduiding voor tekst 829"/>
          <p:cNvSpPr>
            <a:spLocks noGrp="1"/>
          </p:cNvSpPr>
          <p:nvPr>
            <p:ph type="body" idx="10"/>
          </p:nvPr>
        </p:nvSpPr>
        <p:spPr>
          <a:xfrm>
            <a:off x="1101725" y="3756025"/>
            <a:ext cx="3570605" cy="10033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  <a:tabLst>
                <a:tab pos="3566160" algn="r"/>
              </a:tabLst>
            </a:pP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Overleg boeren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2019-2022 </a:t>
            </a: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Experimenteren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2022-2028 I</a:t>
            </a:r>
            <a:r>
              <a:rPr lang="nl-NL" sz="700" spc="0">
                <a:solidFill>
                  <a:srgbClr val="000000"/>
                </a:solidFill>
                <a:latin typeface="Verdana" panose="02020603050405020304" pitchFamily="2"/>
              </a:rPr>
              <a:t>ngebruikname </a:t>
            </a:r>
            <a:r>
              <a:rPr lang="nl-NL" sz="500" spc="0">
                <a:solidFill>
                  <a:srgbClr val="000000"/>
                </a:solidFill>
                <a:latin typeface="Verdana" panose="02020603050405020304" pitchFamily="2"/>
              </a:rPr>
              <a:t>2028-&gt; 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CCE6971E-8F13-46B0-A4F9-A03407F34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06" y="609632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15925" y="2299970"/>
            <a:ext cx="8531225" cy="4375150"/>
          </a:xfrm>
          <a:prstGeom prst="rect">
            <a:avLst/>
          </a:prstGeom>
        </p:spPr>
      </p:pic>
      <p:sp>
        <p:nvSpPr>
          <p:cNvPr id="833" name="Tijdelijke aanduiding voor tekst 832"/>
          <p:cNvSpPr>
            <a:spLocks noGrp="1"/>
          </p:cNvSpPr>
          <p:nvPr>
            <p:ph type="body" idx="10"/>
          </p:nvPr>
        </p:nvSpPr>
        <p:spPr>
          <a:xfrm>
            <a:off x="494030" y="215900"/>
            <a:ext cx="3289300" cy="1656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anchor="t"/>
          <a:lstStyle/>
          <a:p>
            <a:pPr marL="45720" marR="0" indent="0" algn="l">
              <a:lnSpc>
                <a:spcPts val="3500"/>
              </a:lnSpc>
              <a:spcAft>
                <a:spcPts val="9240"/>
              </a:spcAft>
            </a:pPr>
            <a:r>
              <a:rPr lang="nl-NL" sz="2950" spc="-45">
                <a:solidFill>
                  <a:srgbClr val="005171"/>
                </a:solidFill>
                <a:latin typeface="Verdana" panose="02020603050405020304" pitchFamily="2"/>
              </a:rPr>
              <a:t>Einde </a:t>
            </a:r>
          </a:p>
        </p:txBody>
      </p:sp>
      <p:sp>
        <p:nvSpPr>
          <p:cNvPr id="834" name="Tijdelijke aanduiding voor tekst 833"/>
          <p:cNvSpPr>
            <a:spLocks noGrp="1"/>
          </p:cNvSpPr>
          <p:nvPr>
            <p:ph type="body" idx="10"/>
          </p:nvPr>
        </p:nvSpPr>
        <p:spPr>
          <a:xfrm>
            <a:off x="530225" y="1871980"/>
            <a:ext cx="2832100" cy="4279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/>
          <a:lstStyle/>
          <a:p>
            <a:pPr marL="0" marR="0" indent="0" algn="l">
              <a:lnSpc>
                <a:spcPts val="2500"/>
              </a:lnSpc>
              <a:spcAft>
                <a:spcPts val="780"/>
              </a:spcAft>
            </a:pPr>
            <a:r>
              <a:rPr lang="nl-NL" sz="2100" spc="-85">
                <a:solidFill>
                  <a:srgbClr val="005171"/>
                </a:solidFill>
                <a:latin typeface="Verdana" panose="02020603050405020304" pitchFamily="2"/>
              </a:rPr>
              <a:t>Tot in de toekomst... </a:t>
            </a:r>
          </a:p>
        </p:txBody>
      </p:sp>
      <p:sp>
        <p:nvSpPr>
          <p:cNvPr id="837" name="Tijdelijke aanduiding voor tekst 836"/>
          <p:cNvSpPr>
            <a:spLocks noGrp="1"/>
          </p:cNvSpPr>
          <p:nvPr>
            <p:ph type="body" idx="10"/>
          </p:nvPr>
        </p:nvSpPr>
        <p:spPr>
          <a:xfrm>
            <a:off x="8747125" y="6372860"/>
            <a:ext cx="262890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114">
                <a:solidFill>
                  <a:srgbClr val="005171"/>
                </a:solidFill>
                <a:latin typeface="Verdana" panose="02020603050405020304" pitchFamily="2"/>
              </a:rPr>
              <a:t>83 </a:t>
            </a:r>
          </a:p>
        </p:txBody>
      </p:sp>
      <p:cxnSp>
        <p:nvCxnSpPr>
          <p:cNvPr id="838" name="Rechte verbindingslijn 837"/>
          <p:cNvCxnSpPr/>
          <p:nvPr/>
        </p:nvCxnSpPr>
        <p:spPr>
          <a:xfrm>
            <a:off x="494030" y="228600"/>
            <a:ext cx="3289935" cy="0"/>
          </a:xfrm>
          <a:prstGeom prst="line">
            <a:avLst/>
          </a:prstGeom>
          <a:ln w="4445" cmpd="sng">
            <a:solidFill>
              <a:srgbClr val="6595A8"/>
            </a:solidFill>
          </a:ln>
        </p:spPr>
      </p:cxnSp>
      <p:cxnSp>
        <p:nvCxnSpPr>
          <p:cNvPr id="839" name="Rechte verbindingslijn 838"/>
          <p:cNvCxnSpPr/>
          <p:nvPr/>
        </p:nvCxnSpPr>
        <p:spPr>
          <a:xfrm>
            <a:off x="494030" y="1019810"/>
            <a:ext cx="3289935" cy="0"/>
          </a:xfrm>
          <a:prstGeom prst="line">
            <a:avLst/>
          </a:prstGeom>
          <a:ln w="4445" cmpd="sng">
            <a:solidFill>
              <a:srgbClr val="005171"/>
            </a:solidFill>
          </a:ln>
        </p:spPr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86F8E1-D2DA-47AC-8B71-926601068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" y="5465133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jdelijke aanduiding voor tekst 72"/>
          <p:cNvSpPr>
            <a:spLocks noGrp="1"/>
          </p:cNvSpPr>
          <p:nvPr>
            <p:ph type="body" idx="10"/>
          </p:nvPr>
        </p:nvSpPr>
        <p:spPr>
          <a:xfrm>
            <a:off x="178435" y="146050"/>
            <a:ext cx="8820150" cy="6606540"/>
          </a:xfrm>
          <a:prstGeom prst="rect">
            <a:avLst/>
          </a:prstGeom>
          <a:solidFill>
            <a:srgbClr val="FDFD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7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78435" y="146050"/>
            <a:ext cx="8819515" cy="6606540"/>
          </a:xfrm>
          <a:prstGeom prst="rect">
            <a:avLst/>
          </a:prstGeom>
        </p:spPr>
      </p:pic>
      <p:sp>
        <p:nvSpPr>
          <p:cNvPr id="76" name="Tijdelijke aanduiding voor tekst 75"/>
          <p:cNvSpPr>
            <a:spLocks noGrp="1"/>
          </p:cNvSpPr>
          <p:nvPr>
            <p:ph type="body" idx="10"/>
          </p:nvPr>
        </p:nvSpPr>
        <p:spPr>
          <a:xfrm>
            <a:off x="8832215" y="6400800"/>
            <a:ext cx="166370" cy="958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0">
                <a:solidFill>
                  <a:srgbClr val="015170"/>
                </a:solidFill>
                <a:latin typeface="Verdana" panose="02020603050405020304" pitchFamily="2"/>
              </a:rPr>
              <a:t>9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Arab" typeface="Arial"/>
      </a:majorFont>
      <a:minorFont>
        <a:latin typeface="Calibri"/>
        <a:ea typeface=""/>
        <a:cs typeface=""/>
        <a:font script="Arab" typeface="Arial"/>
      </a:minorFont>
    </a:fontScheme>
    <a:fmtScheme name="Office">
      <a:fillStyleLst>
        <a:solidFill>
          <a:schemeClr val="bg1">
            <a:alpha val="0"/>
          </a:schemeClr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  <a:scene3d>
            <a:camera prst="orthographicFront"/>
            <a:lightRig rig="threePt" dir="t"/>
          </a:scene3d>
        </a:effectStyle>
      </a:effectStyleLst>
      <a:bgFillStyleLst>
        <a:solidFill>
          <a:schemeClr val="bg1">
            <a:alpha val="0"/>
          </a:schemeClr>
        </a:solidFill>
        <a:gradFill/>
        <a:gradFill/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1227</Words>
  <Application>Microsoft Office PowerPoint</Application>
  <PresentationFormat>Diavoorstelling (4:3)</PresentationFormat>
  <Paragraphs>593</Paragraphs>
  <Slides>82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82</vt:i4>
      </vt:variant>
    </vt:vector>
  </HeadingPairs>
  <TitlesOfParts>
    <vt:vector size="91" baseType="lpstr">
      <vt:lpstr>Arial</vt:lpstr>
      <vt:lpstr>Arial Narrow</vt:lpstr>
      <vt:lpstr>Calibri</vt:lpstr>
      <vt:lpstr>Courier New</vt:lpstr>
      <vt:lpstr>Garamond</vt:lpstr>
      <vt:lpstr>Lucida Console</vt:lpstr>
      <vt:lpstr>Times New Roman</vt:lpstr>
      <vt:lpstr>Verdana</vt:lpstr>
      <vt:lpstr/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Bert</dc:creator>
  <cp:lastModifiedBy>Info Metastrid</cp:lastModifiedBy>
  <cp:revision>8</cp:revision>
  <dcterms:modified xsi:type="dcterms:W3CDTF">2019-09-02T11:02:25Z</dcterms:modified>
</cp:coreProperties>
</file>